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2.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97" r:id="rId2"/>
    <p:sldId id="419" r:id="rId3"/>
    <p:sldId id="383" r:id="rId4"/>
    <p:sldId id="385" r:id="rId5"/>
    <p:sldId id="386" r:id="rId6"/>
    <p:sldId id="384" r:id="rId7"/>
    <p:sldId id="427" r:id="rId8"/>
    <p:sldId id="426" r:id="rId9"/>
    <p:sldId id="420" r:id="rId10"/>
    <p:sldId id="362" r:id="rId11"/>
    <p:sldId id="422" r:id="rId12"/>
    <p:sldId id="364" r:id="rId13"/>
    <p:sldId id="430" r:id="rId14"/>
    <p:sldId id="357" r:id="rId15"/>
    <p:sldId id="423" r:id="rId16"/>
    <p:sldId id="429" r:id="rId17"/>
    <p:sldId id="408" r:id="rId18"/>
    <p:sldId id="438" r:id="rId19"/>
    <p:sldId id="370" r:id="rId20"/>
    <p:sldId id="424" r:id="rId21"/>
    <p:sldId id="437" r:id="rId22"/>
    <p:sldId id="356" r:id="rId23"/>
    <p:sldId id="425" r:id="rId24"/>
    <p:sldId id="389" r:id="rId25"/>
    <p:sldId id="360" r:id="rId26"/>
    <p:sldId id="400" r:id="rId27"/>
    <p:sldId id="402" r:id="rId28"/>
    <p:sldId id="322" r:id="rId29"/>
    <p:sldId id="412" r:id="rId30"/>
    <p:sldId id="432" r:id="rId31"/>
    <p:sldId id="405" r:id="rId32"/>
    <p:sldId id="434" r:id="rId33"/>
    <p:sldId id="404" r:id="rId34"/>
    <p:sldId id="435" r:id="rId35"/>
    <p:sldId id="365" r:id="rId36"/>
    <p:sldId id="418" r:id="rId37"/>
    <p:sldId id="416" r:id="rId38"/>
    <p:sldId id="436" r:id="rId39"/>
    <p:sldId id="415" r:id="rId40"/>
    <p:sldId id="393" r:id="rId41"/>
    <p:sldId id="395" r:id="rId42"/>
    <p:sldId id="414" r:id="rId43"/>
    <p:sldId id="293" r:id="rId44"/>
  </p:sldIdLst>
  <p:sldSz cx="9829800" cy="63373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6">
          <p15:clr>
            <a:srgbClr val="A4A3A4"/>
          </p15:clr>
        </p15:guide>
        <p15:guide id="2" pos="3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el" initials="Y" lastIdx="20" clrIdx="0"/>
  <p:cmAuthor id="1" name="omri shtayer" initials="os"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0253F"/>
    <a:srgbClr val="595959"/>
    <a:srgbClr val="9BBB59"/>
    <a:srgbClr val="4F81BD"/>
    <a:srgbClr val="C0504D"/>
    <a:srgbClr val="000000"/>
    <a:srgbClr val="00B050"/>
    <a:srgbClr val="3E3E3E"/>
    <a:srgbClr val="FD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27" autoAdjust="0"/>
    <p:restoredTop sz="92597" autoAdjust="0"/>
  </p:normalViewPr>
  <p:slideViewPr>
    <p:cSldViewPr>
      <p:cViewPr varScale="1">
        <p:scale>
          <a:sx n="120" d="100"/>
          <a:sy n="120" d="100"/>
        </p:scale>
        <p:origin x="1464" y="96"/>
      </p:cViewPr>
      <p:guideLst>
        <p:guide orient="horz" pos="1996"/>
        <p:guide pos="3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01T10:47:56.269" idx="20">
    <p:pos x="10" y="10"/>
    <p:text>כאן יבואו תמונות של שלושתנו עם שם, תפקיד ורקע קצר של אחד בתחום התפקיד שלו. לגבי השם, השתעשתי עם הכפל משמעות של משמר הזיופים ושעון מזוייף, שזה קלאסיקה בעולם הזיופים. זה ונעליים של נייקי. תציעו עוד שמות.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02-09T19:37:50.710" idx="17">
    <p:pos x="10" y="10"/>
    <p:text>הכשל של הציבור בלקיחת האחריות שפעם היתה נחלתו של העיתונאי עולה לחברה האנושית ביוקר. שפע של מידע מטעה מעוות את דעת הקהל ומשרת לרוב את המיעוט. ברמה החברתית ממשיכה להתקיים ספירה מחשבתית שאין בתוכה מקום לביקורתיות. אנחנו מאמינים שעצם הנוכחות שלנו יוביל לכל הפחות לשינוי מחשבתי מאסיבי גם אם האלגוריתם לא יהיה הכי חד. </p:text>
  </p:cm>
  <p:cm authorId="1" dt="2019-02-13T19:47:07.630" idx="2">
    <p:pos x="106" y="106"/>
    <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image" Target="../media/image56.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image" Target="../media/image5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00AA-3DD4-4597-A683-CD6829EF0AF3}" type="doc">
      <dgm:prSet loTypeId="urn:microsoft.com/office/officeart/2005/8/layout/hList1" loCatId="list" qsTypeId="urn:microsoft.com/office/officeart/2005/8/quickstyle/simple1" qsCatId="simple" csTypeId="urn:microsoft.com/office/officeart/2005/8/colors/accent1_2" csCatId="accent1" phldr="1"/>
      <dgm:spPr/>
      <dgm:t>
        <a:bodyPr/>
        <a:lstStyle/>
        <a:p>
          <a:pPr rtl="1"/>
          <a:endParaRPr lang="he-IL"/>
        </a:p>
      </dgm:t>
    </dgm:pt>
    <dgm:pt modelId="{BDF6E08B-02AB-4E80-9F76-38D9D28C8667}">
      <dgm:prSet phldrT="[Text]"/>
      <dgm:spPr/>
      <dgm:t>
        <a:bodyPr/>
        <a:lstStyle/>
        <a:p>
          <a:pPr rtl="1"/>
          <a:r>
            <a:rPr lang="en-US" dirty="0">
              <a:effectLst>
                <a:outerShdw blurRad="38100" dist="38100" dir="2700000" algn="tl">
                  <a:srgbClr val="000000">
                    <a:alpha val="43137"/>
                  </a:srgbClr>
                </a:outerShdw>
              </a:effectLst>
            </a:rPr>
            <a:t>Private</a:t>
          </a:r>
          <a:endParaRPr lang="he-IL" dirty="0">
            <a:effectLst>
              <a:outerShdw blurRad="38100" dist="38100" dir="2700000" algn="tl">
                <a:srgbClr val="000000">
                  <a:alpha val="43137"/>
                </a:srgbClr>
              </a:outerShdw>
            </a:effectLst>
          </a:endParaRPr>
        </a:p>
      </dgm:t>
    </dgm:pt>
    <dgm:pt modelId="{32DAA60C-3F1D-422E-8220-9F36E653F2EA}" type="parTrans" cxnId="{0451E741-B93B-47FC-A33D-5CC1F6B3F9B3}">
      <dgm:prSet/>
      <dgm:spPr/>
      <dgm:t>
        <a:bodyPr/>
        <a:lstStyle/>
        <a:p>
          <a:pPr rtl="1"/>
          <a:endParaRPr lang="he-IL"/>
        </a:p>
      </dgm:t>
    </dgm:pt>
    <dgm:pt modelId="{221E98CD-C60B-4019-AF2C-553FD489C72B}" type="sibTrans" cxnId="{0451E741-B93B-47FC-A33D-5CC1F6B3F9B3}">
      <dgm:prSet/>
      <dgm:spPr/>
      <dgm:t>
        <a:bodyPr/>
        <a:lstStyle/>
        <a:p>
          <a:pPr rtl="1"/>
          <a:endParaRPr lang="he-IL"/>
        </a:p>
      </dgm:t>
    </dgm:pt>
    <dgm:pt modelId="{B76AB99A-FD38-4E6C-8DA2-9EA9C3A1A8BD}">
      <dgm:prSet phldrT="[Text]" custT="1"/>
      <dgm:spPr/>
      <dgm:t>
        <a:bodyPr/>
        <a:lstStyle/>
        <a:p>
          <a:pPr rtl="0"/>
          <a:r>
            <a:rPr lang="en-US" sz="2500" dirty="0"/>
            <a:t>Corporate  Reputation attacks</a:t>
          </a:r>
          <a:endParaRPr lang="he-IL" sz="2500" dirty="0"/>
        </a:p>
      </dgm:t>
    </dgm:pt>
    <dgm:pt modelId="{C8226047-5A22-43DE-9AFB-0C4301CB2840}" type="parTrans" cxnId="{AD726F57-03B7-45B0-9A4B-DC30819D3277}">
      <dgm:prSet/>
      <dgm:spPr/>
      <dgm:t>
        <a:bodyPr/>
        <a:lstStyle/>
        <a:p>
          <a:pPr rtl="1"/>
          <a:endParaRPr lang="he-IL"/>
        </a:p>
      </dgm:t>
    </dgm:pt>
    <dgm:pt modelId="{879AED64-651B-45E6-8FA6-AB3FF8BD7092}" type="sibTrans" cxnId="{AD726F57-03B7-45B0-9A4B-DC30819D3277}">
      <dgm:prSet/>
      <dgm:spPr/>
      <dgm:t>
        <a:bodyPr/>
        <a:lstStyle/>
        <a:p>
          <a:pPr rtl="1"/>
          <a:endParaRPr lang="he-IL"/>
        </a:p>
      </dgm:t>
    </dgm:pt>
    <dgm:pt modelId="{B85C1289-8240-4155-AD61-B22BF888A7CE}">
      <dgm:prSet phldrT="[Text]"/>
      <dgm:spPr/>
      <dgm:t>
        <a:bodyPr/>
        <a:lstStyle/>
        <a:p>
          <a:pPr rtl="1"/>
          <a:r>
            <a:rPr lang="en-US" dirty="0" err="1">
              <a:effectLst>
                <a:outerShdw blurRad="38100" dist="38100" dir="2700000" algn="tl">
                  <a:srgbClr val="000000">
                    <a:alpha val="43137"/>
                  </a:srgbClr>
                </a:outerShdw>
              </a:effectLst>
            </a:rPr>
            <a:t>Gov</a:t>
          </a:r>
          <a:endParaRPr lang="he-IL" dirty="0">
            <a:effectLst>
              <a:outerShdw blurRad="38100" dist="38100" dir="2700000" algn="tl">
                <a:srgbClr val="000000">
                  <a:alpha val="43137"/>
                </a:srgbClr>
              </a:outerShdw>
            </a:effectLst>
          </a:endParaRPr>
        </a:p>
      </dgm:t>
    </dgm:pt>
    <dgm:pt modelId="{5335AE50-BDAF-4E8F-A27C-7751B62BD137}" type="parTrans" cxnId="{60567993-5CC2-4777-BD81-5D3B3013AEC1}">
      <dgm:prSet/>
      <dgm:spPr/>
      <dgm:t>
        <a:bodyPr/>
        <a:lstStyle/>
        <a:p>
          <a:pPr rtl="1"/>
          <a:endParaRPr lang="he-IL"/>
        </a:p>
      </dgm:t>
    </dgm:pt>
    <dgm:pt modelId="{CCC461A0-049A-48C0-9B93-F1695A463DE0}" type="sibTrans" cxnId="{60567993-5CC2-4777-BD81-5D3B3013AEC1}">
      <dgm:prSet/>
      <dgm:spPr/>
      <dgm:t>
        <a:bodyPr/>
        <a:lstStyle/>
        <a:p>
          <a:pPr rtl="1"/>
          <a:endParaRPr lang="he-IL"/>
        </a:p>
      </dgm:t>
    </dgm:pt>
    <dgm:pt modelId="{D3819837-C345-4AFB-B8E2-2CAA4BA44247}">
      <dgm:prSet phldrT="[Text]" custT="1"/>
      <dgm:spPr/>
      <dgm:t>
        <a:bodyPr/>
        <a:lstStyle/>
        <a:p>
          <a:pPr rtl="0"/>
          <a:r>
            <a:rPr lang="en-US" sz="2500" dirty="0"/>
            <a:t>Public opinion manipulation, antisemitism  and terror  </a:t>
          </a:r>
          <a:endParaRPr lang="he-IL" sz="2500" dirty="0"/>
        </a:p>
      </dgm:t>
    </dgm:pt>
    <dgm:pt modelId="{94C00493-00D2-4F39-B42E-D42DD00F4EA1}" type="parTrans" cxnId="{86CED4AF-A4A7-4833-B154-9E6CE1E7BA3E}">
      <dgm:prSet/>
      <dgm:spPr/>
      <dgm:t>
        <a:bodyPr/>
        <a:lstStyle/>
        <a:p>
          <a:pPr rtl="1"/>
          <a:endParaRPr lang="he-IL"/>
        </a:p>
      </dgm:t>
    </dgm:pt>
    <dgm:pt modelId="{921712EC-5872-4823-8B8E-C394BFB767F1}" type="sibTrans" cxnId="{86CED4AF-A4A7-4833-B154-9E6CE1E7BA3E}">
      <dgm:prSet/>
      <dgm:spPr/>
      <dgm:t>
        <a:bodyPr/>
        <a:lstStyle/>
        <a:p>
          <a:pPr rtl="1"/>
          <a:endParaRPr lang="he-IL"/>
        </a:p>
      </dgm:t>
    </dgm:pt>
    <dgm:pt modelId="{DCDEB31D-FD63-4F3E-83A2-81E8CF5E6439}" type="pres">
      <dgm:prSet presAssocID="{1DBA00AA-3DD4-4597-A683-CD6829EF0AF3}" presName="Name0" presStyleCnt="0">
        <dgm:presLayoutVars>
          <dgm:dir/>
          <dgm:animLvl val="lvl"/>
          <dgm:resizeHandles val="exact"/>
        </dgm:presLayoutVars>
      </dgm:prSet>
      <dgm:spPr/>
    </dgm:pt>
    <dgm:pt modelId="{32D3BAF6-C15C-4D65-8882-3660FDF44D2A}" type="pres">
      <dgm:prSet presAssocID="{BDF6E08B-02AB-4E80-9F76-38D9D28C8667}" presName="composite" presStyleCnt="0"/>
      <dgm:spPr/>
    </dgm:pt>
    <dgm:pt modelId="{B0E7E486-FA7A-4D15-9A42-BFA62B23667E}" type="pres">
      <dgm:prSet presAssocID="{BDF6E08B-02AB-4E80-9F76-38D9D28C8667}" presName="parTx" presStyleLbl="alignNode1" presStyleIdx="0" presStyleCnt="2" custLinFactNeighborX="496" custLinFactNeighborY="2716">
        <dgm:presLayoutVars>
          <dgm:chMax val="0"/>
          <dgm:chPref val="0"/>
          <dgm:bulletEnabled val="1"/>
        </dgm:presLayoutVars>
      </dgm:prSet>
      <dgm:spPr/>
    </dgm:pt>
    <dgm:pt modelId="{798E901F-177B-4B2C-BBA1-A84FFD69B7EC}" type="pres">
      <dgm:prSet presAssocID="{BDF6E08B-02AB-4E80-9F76-38D9D28C8667}" presName="desTx" presStyleLbl="alignAccFollowNode1" presStyleIdx="0" presStyleCnt="2">
        <dgm:presLayoutVars>
          <dgm:bulletEnabled val="1"/>
        </dgm:presLayoutVars>
      </dgm:prSet>
      <dgm:spPr/>
    </dgm:pt>
    <dgm:pt modelId="{DAC0B92F-32A7-4543-B29F-19CFA616DB02}" type="pres">
      <dgm:prSet presAssocID="{221E98CD-C60B-4019-AF2C-553FD489C72B}" presName="space" presStyleCnt="0"/>
      <dgm:spPr/>
    </dgm:pt>
    <dgm:pt modelId="{E115F614-872A-47A7-9D87-5AB5767FF6F6}" type="pres">
      <dgm:prSet presAssocID="{B85C1289-8240-4155-AD61-B22BF888A7CE}" presName="composite" presStyleCnt="0"/>
      <dgm:spPr/>
    </dgm:pt>
    <dgm:pt modelId="{5FF46B70-267F-4990-80EB-28D663976DBE}" type="pres">
      <dgm:prSet presAssocID="{B85C1289-8240-4155-AD61-B22BF888A7CE}" presName="parTx" presStyleLbl="alignNode1" presStyleIdx="1" presStyleCnt="2">
        <dgm:presLayoutVars>
          <dgm:chMax val="0"/>
          <dgm:chPref val="0"/>
          <dgm:bulletEnabled val="1"/>
        </dgm:presLayoutVars>
      </dgm:prSet>
      <dgm:spPr/>
    </dgm:pt>
    <dgm:pt modelId="{F473A770-2F00-4E01-907C-2B25837EE0A1}" type="pres">
      <dgm:prSet presAssocID="{B85C1289-8240-4155-AD61-B22BF888A7CE}" presName="desTx" presStyleLbl="alignAccFollowNode1" presStyleIdx="1" presStyleCnt="2">
        <dgm:presLayoutVars>
          <dgm:bulletEnabled val="1"/>
        </dgm:presLayoutVars>
      </dgm:prSet>
      <dgm:spPr/>
    </dgm:pt>
  </dgm:ptLst>
  <dgm:cxnLst>
    <dgm:cxn modelId="{A3ADE62B-F938-44FA-926F-DD4F6CD42829}" type="presOf" srcId="{B76AB99A-FD38-4E6C-8DA2-9EA9C3A1A8BD}" destId="{798E901F-177B-4B2C-BBA1-A84FFD69B7EC}" srcOrd="0" destOrd="0" presId="urn:microsoft.com/office/officeart/2005/8/layout/hList1"/>
    <dgm:cxn modelId="{56B5B239-3C40-497F-AAA0-CF45A5608C7D}" type="presOf" srcId="{1DBA00AA-3DD4-4597-A683-CD6829EF0AF3}" destId="{DCDEB31D-FD63-4F3E-83A2-81E8CF5E6439}" srcOrd="0" destOrd="0" presId="urn:microsoft.com/office/officeart/2005/8/layout/hList1"/>
    <dgm:cxn modelId="{0451E741-B93B-47FC-A33D-5CC1F6B3F9B3}" srcId="{1DBA00AA-3DD4-4597-A683-CD6829EF0AF3}" destId="{BDF6E08B-02AB-4E80-9F76-38D9D28C8667}" srcOrd="0" destOrd="0" parTransId="{32DAA60C-3F1D-422E-8220-9F36E653F2EA}" sibTransId="{221E98CD-C60B-4019-AF2C-553FD489C72B}"/>
    <dgm:cxn modelId="{C0502748-CE40-4431-99C3-228C51CF82F1}" type="presOf" srcId="{BDF6E08B-02AB-4E80-9F76-38D9D28C8667}" destId="{B0E7E486-FA7A-4D15-9A42-BFA62B23667E}" srcOrd="0" destOrd="0" presId="urn:microsoft.com/office/officeart/2005/8/layout/hList1"/>
    <dgm:cxn modelId="{597EEB6B-4EA4-4392-A299-5E795B4B4FBB}" type="presOf" srcId="{B85C1289-8240-4155-AD61-B22BF888A7CE}" destId="{5FF46B70-267F-4990-80EB-28D663976DBE}" srcOrd="0" destOrd="0" presId="urn:microsoft.com/office/officeart/2005/8/layout/hList1"/>
    <dgm:cxn modelId="{AD726F57-03B7-45B0-9A4B-DC30819D3277}" srcId="{BDF6E08B-02AB-4E80-9F76-38D9D28C8667}" destId="{B76AB99A-FD38-4E6C-8DA2-9EA9C3A1A8BD}" srcOrd="0" destOrd="0" parTransId="{C8226047-5A22-43DE-9AFB-0C4301CB2840}" sibTransId="{879AED64-651B-45E6-8FA6-AB3FF8BD7092}"/>
    <dgm:cxn modelId="{60567993-5CC2-4777-BD81-5D3B3013AEC1}" srcId="{1DBA00AA-3DD4-4597-A683-CD6829EF0AF3}" destId="{B85C1289-8240-4155-AD61-B22BF888A7CE}" srcOrd="1" destOrd="0" parTransId="{5335AE50-BDAF-4E8F-A27C-7751B62BD137}" sibTransId="{CCC461A0-049A-48C0-9B93-F1695A463DE0}"/>
    <dgm:cxn modelId="{86CED4AF-A4A7-4833-B154-9E6CE1E7BA3E}" srcId="{B85C1289-8240-4155-AD61-B22BF888A7CE}" destId="{D3819837-C345-4AFB-B8E2-2CAA4BA44247}" srcOrd="0" destOrd="0" parTransId="{94C00493-00D2-4F39-B42E-D42DD00F4EA1}" sibTransId="{921712EC-5872-4823-8B8E-C394BFB767F1}"/>
    <dgm:cxn modelId="{29C430ED-3AE7-4CB3-88FC-60A4524AF97D}" type="presOf" srcId="{D3819837-C345-4AFB-B8E2-2CAA4BA44247}" destId="{F473A770-2F00-4E01-907C-2B25837EE0A1}" srcOrd="0" destOrd="0" presId="urn:microsoft.com/office/officeart/2005/8/layout/hList1"/>
    <dgm:cxn modelId="{DCA1D0BD-B831-4616-9164-C54A56F88D00}" type="presParOf" srcId="{DCDEB31D-FD63-4F3E-83A2-81E8CF5E6439}" destId="{32D3BAF6-C15C-4D65-8882-3660FDF44D2A}" srcOrd="0" destOrd="0" presId="urn:microsoft.com/office/officeart/2005/8/layout/hList1"/>
    <dgm:cxn modelId="{B6267116-022A-4519-ACB6-9A46E8B01323}" type="presParOf" srcId="{32D3BAF6-C15C-4D65-8882-3660FDF44D2A}" destId="{B0E7E486-FA7A-4D15-9A42-BFA62B23667E}" srcOrd="0" destOrd="0" presId="urn:microsoft.com/office/officeart/2005/8/layout/hList1"/>
    <dgm:cxn modelId="{73637117-0DB3-44BA-BFEE-93C1AB326BC5}" type="presParOf" srcId="{32D3BAF6-C15C-4D65-8882-3660FDF44D2A}" destId="{798E901F-177B-4B2C-BBA1-A84FFD69B7EC}" srcOrd="1" destOrd="0" presId="urn:microsoft.com/office/officeart/2005/8/layout/hList1"/>
    <dgm:cxn modelId="{5511D2BD-E66B-4B28-9B3E-386B09133F75}" type="presParOf" srcId="{DCDEB31D-FD63-4F3E-83A2-81E8CF5E6439}" destId="{DAC0B92F-32A7-4543-B29F-19CFA616DB02}" srcOrd="1" destOrd="0" presId="urn:microsoft.com/office/officeart/2005/8/layout/hList1"/>
    <dgm:cxn modelId="{197235A5-BD3D-4B86-B20F-ABDCBF4406E8}" type="presParOf" srcId="{DCDEB31D-FD63-4F3E-83A2-81E8CF5E6439}" destId="{E115F614-872A-47A7-9D87-5AB5767FF6F6}" srcOrd="2" destOrd="0" presId="urn:microsoft.com/office/officeart/2005/8/layout/hList1"/>
    <dgm:cxn modelId="{C234B489-C4C8-4804-B016-6AB25AB97653}" type="presParOf" srcId="{E115F614-872A-47A7-9D87-5AB5767FF6F6}" destId="{5FF46B70-267F-4990-80EB-28D663976DBE}" srcOrd="0" destOrd="0" presId="urn:microsoft.com/office/officeart/2005/8/layout/hList1"/>
    <dgm:cxn modelId="{8609DE0D-0D6C-4308-AF81-F2A686A5FA6E}" type="presParOf" srcId="{E115F614-872A-47A7-9D87-5AB5767FF6F6}" destId="{F473A770-2F00-4E01-907C-2B25837EE0A1}"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05819B-5D31-4953-9BEC-E1B92CD96F1C}" type="doc">
      <dgm:prSet loTypeId="urn:microsoft.com/office/officeart/2005/8/layout/pList2" loCatId="list" qsTypeId="urn:microsoft.com/office/officeart/2005/8/quickstyle/simple1" qsCatId="simple" csTypeId="urn:microsoft.com/office/officeart/2005/8/colors/accent1_2" csCatId="accent1" phldr="1"/>
      <dgm:spPr/>
    </dgm:pt>
    <dgm:pt modelId="{845938B3-9FBA-4366-A38E-C68A563E1BE8}">
      <dgm:prSet phldrT="[Text]"/>
      <dgm:spPr/>
      <dgm:t>
        <a:bodyPr/>
        <a:lstStyle/>
        <a:p>
          <a:pPr rtl="1"/>
          <a:r>
            <a:rPr lang="en-US" b="1" dirty="0">
              <a:effectLst>
                <a:outerShdw blurRad="38100" dist="38100" dir="2700000" algn="tl">
                  <a:srgbClr val="000000">
                    <a:alpha val="43137"/>
                  </a:srgbClr>
                </a:outerShdw>
              </a:effectLst>
            </a:rPr>
            <a:t>Don’t be a FOOL</a:t>
          </a:r>
        </a:p>
        <a:p>
          <a:pPr rtl="1"/>
          <a:r>
            <a:rPr lang="en-US" dirty="0"/>
            <a:t>Provoking Critical Thinking</a:t>
          </a:r>
          <a:endParaRPr lang="he-IL" dirty="0"/>
        </a:p>
      </dgm:t>
    </dgm:pt>
    <dgm:pt modelId="{FB0BE92E-D175-4E0B-A02B-96BEC7245502}" type="parTrans" cxnId="{D31E4370-8640-4AB1-B78D-EEA604BF38D1}">
      <dgm:prSet/>
      <dgm:spPr/>
      <dgm:t>
        <a:bodyPr/>
        <a:lstStyle/>
        <a:p>
          <a:pPr rtl="1"/>
          <a:endParaRPr lang="he-IL"/>
        </a:p>
      </dgm:t>
    </dgm:pt>
    <dgm:pt modelId="{656E950D-2692-4AF8-AE3F-8989CADAD5C2}" type="sibTrans" cxnId="{D31E4370-8640-4AB1-B78D-EEA604BF38D1}">
      <dgm:prSet/>
      <dgm:spPr/>
      <dgm:t>
        <a:bodyPr/>
        <a:lstStyle/>
        <a:p>
          <a:pPr rtl="1"/>
          <a:endParaRPr lang="he-IL"/>
        </a:p>
      </dgm:t>
    </dgm:pt>
    <dgm:pt modelId="{3928EB0A-261D-42C6-9B43-2D1EF741FCA2}">
      <dgm:prSet phldrT="[Text]" custT="1"/>
      <dgm:spPr/>
      <dgm:t>
        <a:bodyPr/>
        <a:lstStyle/>
        <a:p>
          <a:pPr marL="0" lvl="0" indent="0" algn="ctr" defTabSz="1600200" rtl="1">
            <a:lnSpc>
              <a:spcPct val="90000"/>
            </a:lnSpc>
            <a:spcBef>
              <a:spcPct val="0"/>
            </a:spcBef>
            <a:spcAft>
              <a:spcPct val="35000"/>
            </a:spcAft>
            <a:buNone/>
          </a:pPr>
          <a:r>
            <a:rPr lang="en-US" sz="3600" b="1" kern="1200" dirty="0">
              <a:solidFill>
                <a:prstClr val="white"/>
              </a:solidFill>
              <a:effectLst>
                <a:outerShdw blurRad="38100" dist="38100" dir="2700000" algn="tl">
                  <a:srgbClr val="000000">
                    <a:alpha val="43137"/>
                  </a:srgbClr>
                </a:outerShdw>
              </a:effectLst>
              <a:latin typeface="Calibri"/>
              <a:ea typeface="+mn-ea"/>
              <a:cs typeface="+mn-cs"/>
            </a:rPr>
            <a:t>Don’t FAKE it</a:t>
          </a:r>
        </a:p>
        <a:p>
          <a:pPr marL="0" lvl="0" algn="ctr" defTabSz="1600200" rtl="1">
            <a:lnSpc>
              <a:spcPct val="90000"/>
            </a:lnSpc>
            <a:spcBef>
              <a:spcPct val="0"/>
            </a:spcBef>
            <a:spcAft>
              <a:spcPct val="35000"/>
            </a:spcAft>
            <a:buNone/>
          </a:pPr>
          <a:r>
            <a:rPr lang="en-US" sz="3600" kern="1200" dirty="0"/>
            <a:t>Promoting Social Change</a:t>
          </a:r>
          <a:endParaRPr lang="he-IL" sz="3600" kern="1200" dirty="0"/>
        </a:p>
      </dgm:t>
    </dgm:pt>
    <dgm:pt modelId="{7DD1B065-B869-4FDA-A5D0-CCBD60F5BC0E}" type="parTrans" cxnId="{6E49AC27-E32F-4C0F-B016-ACF0643178BB}">
      <dgm:prSet/>
      <dgm:spPr/>
      <dgm:t>
        <a:bodyPr/>
        <a:lstStyle/>
        <a:p>
          <a:pPr rtl="1"/>
          <a:endParaRPr lang="he-IL"/>
        </a:p>
      </dgm:t>
    </dgm:pt>
    <dgm:pt modelId="{EEC8FD4C-ABE3-484A-A87C-D8956DC1C4BD}" type="sibTrans" cxnId="{6E49AC27-E32F-4C0F-B016-ACF0643178BB}">
      <dgm:prSet/>
      <dgm:spPr/>
      <dgm:t>
        <a:bodyPr/>
        <a:lstStyle/>
        <a:p>
          <a:pPr rtl="1"/>
          <a:endParaRPr lang="he-IL"/>
        </a:p>
      </dgm:t>
    </dgm:pt>
    <dgm:pt modelId="{8871B4C3-F732-4345-AAD2-308E587CBB0A}" type="pres">
      <dgm:prSet presAssocID="{7B05819B-5D31-4953-9BEC-E1B92CD96F1C}" presName="Name0" presStyleCnt="0">
        <dgm:presLayoutVars>
          <dgm:dir/>
          <dgm:resizeHandles val="exact"/>
        </dgm:presLayoutVars>
      </dgm:prSet>
      <dgm:spPr/>
    </dgm:pt>
    <dgm:pt modelId="{BFDADBAE-C8AA-4E95-9B6F-99FFB3F98E65}" type="pres">
      <dgm:prSet presAssocID="{7B05819B-5D31-4953-9BEC-E1B92CD96F1C}" presName="bkgdShp" presStyleLbl="alignAccFollowNode1" presStyleIdx="0" presStyleCnt="1"/>
      <dgm:spPr/>
    </dgm:pt>
    <dgm:pt modelId="{BFD6DD8C-C04E-4E1D-8187-8CC1872A0359}" type="pres">
      <dgm:prSet presAssocID="{7B05819B-5D31-4953-9BEC-E1B92CD96F1C}" presName="linComp" presStyleCnt="0"/>
      <dgm:spPr/>
    </dgm:pt>
    <dgm:pt modelId="{3AD71CB3-C431-4104-B023-C9E40F7443E4}" type="pres">
      <dgm:prSet presAssocID="{845938B3-9FBA-4366-A38E-C68A563E1BE8}" presName="compNode" presStyleCnt="0"/>
      <dgm:spPr/>
    </dgm:pt>
    <dgm:pt modelId="{F5C83347-B738-401A-8522-A725EF8A2C65}" type="pres">
      <dgm:prSet presAssocID="{845938B3-9FBA-4366-A38E-C68A563E1BE8}" presName="node" presStyleLbl="node1" presStyleIdx="0" presStyleCnt="2">
        <dgm:presLayoutVars>
          <dgm:bulletEnabled val="1"/>
        </dgm:presLayoutVars>
      </dgm:prSet>
      <dgm:spPr/>
    </dgm:pt>
    <dgm:pt modelId="{397E2894-71B9-4553-983B-9873CF62CAEF}" type="pres">
      <dgm:prSet presAssocID="{845938B3-9FBA-4366-A38E-C68A563E1BE8}" presName="invisiNode" presStyleLbl="node1" presStyleIdx="0" presStyleCnt="2"/>
      <dgm:spPr/>
    </dgm:pt>
    <dgm:pt modelId="{8892715E-8C2C-4002-B908-568ED8701C99}" type="pres">
      <dgm:prSet presAssocID="{845938B3-9FBA-4366-A38E-C68A563E1BE8}" presName="imagNode" presStyleLbl="fgImgPlac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1000" b="-31000"/>
          </a:stretch>
        </a:blipFill>
      </dgm:spPr>
    </dgm:pt>
    <dgm:pt modelId="{F4C3D719-19D8-40C6-85AA-D4D342FE28C9}" type="pres">
      <dgm:prSet presAssocID="{656E950D-2692-4AF8-AE3F-8989CADAD5C2}" presName="sibTrans" presStyleLbl="sibTrans2D1" presStyleIdx="0" presStyleCnt="0"/>
      <dgm:spPr/>
    </dgm:pt>
    <dgm:pt modelId="{63371AA0-AF34-43AE-B1DF-BCA43AE07889}" type="pres">
      <dgm:prSet presAssocID="{3928EB0A-261D-42C6-9B43-2D1EF741FCA2}" presName="compNode" presStyleCnt="0"/>
      <dgm:spPr/>
    </dgm:pt>
    <dgm:pt modelId="{D309D10E-D5DB-4306-89F3-CFF8A10BF463}" type="pres">
      <dgm:prSet presAssocID="{3928EB0A-261D-42C6-9B43-2D1EF741FCA2}" presName="node" presStyleLbl="node1" presStyleIdx="1" presStyleCnt="2">
        <dgm:presLayoutVars>
          <dgm:bulletEnabled val="1"/>
        </dgm:presLayoutVars>
      </dgm:prSet>
      <dgm:spPr/>
    </dgm:pt>
    <dgm:pt modelId="{11883D37-7B0D-47FD-BB87-BFA7C0B57C0C}" type="pres">
      <dgm:prSet presAssocID="{3928EB0A-261D-42C6-9B43-2D1EF741FCA2}" presName="invisiNode" presStyleLbl="node1" presStyleIdx="1" presStyleCnt="2"/>
      <dgm:spPr/>
    </dgm:pt>
    <dgm:pt modelId="{8790858E-65A9-419C-8BFC-6BF1907C605F}" type="pres">
      <dgm:prSet presAssocID="{3928EB0A-261D-42C6-9B43-2D1EF741FCA2}" presName="imagNod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31000" b="-31000"/>
          </a:stretch>
        </a:blipFill>
      </dgm:spPr>
    </dgm:pt>
  </dgm:ptLst>
  <dgm:cxnLst>
    <dgm:cxn modelId="{6E49AC27-E32F-4C0F-B016-ACF0643178BB}" srcId="{7B05819B-5D31-4953-9BEC-E1B92CD96F1C}" destId="{3928EB0A-261D-42C6-9B43-2D1EF741FCA2}" srcOrd="1" destOrd="0" parTransId="{7DD1B065-B869-4FDA-A5D0-CCBD60F5BC0E}" sibTransId="{EEC8FD4C-ABE3-484A-A87C-D8956DC1C4BD}"/>
    <dgm:cxn modelId="{46D87F65-90F5-47AA-947C-1CBFD3478748}" type="presOf" srcId="{3928EB0A-261D-42C6-9B43-2D1EF741FCA2}" destId="{D309D10E-D5DB-4306-89F3-CFF8A10BF463}" srcOrd="0" destOrd="0" presId="urn:microsoft.com/office/officeart/2005/8/layout/pList2"/>
    <dgm:cxn modelId="{D31E4370-8640-4AB1-B78D-EEA604BF38D1}" srcId="{7B05819B-5D31-4953-9BEC-E1B92CD96F1C}" destId="{845938B3-9FBA-4366-A38E-C68A563E1BE8}" srcOrd="0" destOrd="0" parTransId="{FB0BE92E-D175-4E0B-A02B-96BEC7245502}" sibTransId="{656E950D-2692-4AF8-AE3F-8989CADAD5C2}"/>
    <dgm:cxn modelId="{DA9E6255-A20D-449E-A5EC-161CCF2B4EBB}" type="presOf" srcId="{7B05819B-5D31-4953-9BEC-E1B92CD96F1C}" destId="{8871B4C3-F732-4345-AAD2-308E587CBB0A}" srcOrd="0" destOrd="0" presId="urn:microsoft.com/office/officeart/2005/8/layout/pList2"/>
    <dgm:cxn modelId="{533E70B3-BD4C-4787-AB6C-E195217389A5}" type="presOf" srcId="{656E950D-2692-4AF8-AE3F-8989CADAD5C2}" destId="{F4C3D719-19D8-40C6-85AA-D4D342FE28C9}" srcOrd="0" destOrd="0" presId="urn:microsoft.com/office/officeart/2005/8/layout/pList2"/>
    <dgm:cxn modelId="{EE17AFF3-89FF-46E0-8CE5-37C499409F4F}" type="presOf" srcId="{845938B3-9FBA-4366-A38E-C68A563E1BE8}" destId="{F5C83347-B738-401A-8522-A725EF8A2C65}" srcOrd="0" destOrd="0" presId="urn:microsoft.com/office/officeart/2005/8/layout/pList2"/>
    <dgm:cxn modelId="{A85A06CF-F392-4595-A871-26A1FFBB9AF6}" type="presParOf" srcId="{8871B4C3-F732-4345-AAD2-308E587CBB0A}" destId="{BFDADBAE-C8AA-4E95-9B6F-99FFB3F98E65}" srcOrd="0" destOrd="0" presId="urn:microsoft.com/office/officeart/2005/8/layout/pList2"/>
    <dgm:cxn modelId="{54FACA45-50F7-4131-8DA4-971B56638530}" type="presParOf" srcId="{8871B4C3-F732-4345-AAD2-308E587CBB0A}" destId="{BFD6DD8C-C04E-4E1D-8187-8CC1872A0359}" srcOrd="1" destOrd="0" presId="urn:microsoft.com/office/officeart/2005/8/layout/pList2"/>
    <dgm:cxn modelId="{68BA01A8-0F87-459B-9927-EB708B22BEEC}" type="presParOf" srcId="{BFD6DD8C-C04E-4E1D-8187-8CC1872A0359}" destId="{3AD71CB3-C431-4104-B023-C9E40F7443E4}" srcOrd="0" destOrd="0" presId="urn:microsoft.com/office/officeart/2005/8/layout/pList2"/>
    <dgm:cxn modelId="{221CC152-26D7-4DDC-814D-0B531640ED00}" type="presParOf" srcId="{3AD71CB3-C431-4104-B023-C9E40F7443E4}" destId="{F5C83347-B738-401A-8522-A725EF8A2C65}" srcOrd="0" destOrd="0" presId="urn:microsoft.com/office/officeart/2005/8/layout/pList2"/>
    <dgm:cxn modelId="{626703D3-D127-4FE2-B617-5161C1AB650F}" type="presParOf" srcId="{3AD71CB3-C431-4104-B023-C9E40F7443E4}" destId="{397E2894-71B9-4553-983B-9873CF62CAEF}" srcOrd="1" destOrd="0" presId="urn:microsoft.com/office/officeart/2005/8/layout/pList2"/>
    <dgm:cxn modelId="{91BA31F9-B0FA-48D4-B17E-B11364C783DC}" type="presParOf" srcId="{3AD71CB3-C431-4104-B023-C9E40F7443E4}" destId="{8892715E-8C2C-4002-B908-568ED8701C99}" srcOrd="2" destOrd="0" presId="urn:microsoft.com/office/officeart/2005/8/layout/pList2"/>
    <dgm:cxn modelId="{DB877468-EEB5-4660-8934-83EBFA045AF5}" type="presParOf" srcId="{BFD6DD8C-C04E-4E1D-8187-8CC1872A0359}" destId="{F4C3D719-19D8-40C6-85AA-D4D342FE28C9}" srcOrd="1" destOrd="0" presId="urn:microsoft.com/office/officeart/2005/8/layout/pList2"/>
    <dgm:cxn modelId="{55BE8826-78B6-4D4E-8212-DA67C4A93663}" type="presParOf" srcId="{BFD6DD8C-C04E-4E1D-8187-8CC1872A0359}" destId="{63371AA0-AF34-43AE-B1DF-BCA43AE07889}" srcOrd="2" destOrd="0" presId="urn:microsoft.com/office/officeart/2005/8/layout/pList2"/>
    <dgm:cxn modelId="{09B44F22-0064-487B-958D-F535BE61E481}" type="presParOf" srcId="{63371AA0-AF34-43AE-B1DF-BCA43AE07889}" destId="{D309D10E-D5DB-4306-89F3-CFF8A10BF463}" srcOrd="0" destOrd="0" presId="urn:microsoft.com/office/officeart/2005/8/layout/pList2"/>
    <dgm:cxn modelId="{039CE326-15DF-4533-9D57-D416EC3099BE}" type="presParOf" srcId="{63371AA0-AF34-43AE-B1DF-BCA43AE07889}" destId="{11883D37-7B0D-47FD-BB87-BFA7C0B57C0C}" srcOrd="1" destOrd="0" presId="urn:microsoft.com/office/officeart/2005/8/layout/pList2"/>
    <dgm:cxn modelId="{1A7F3A49-F719-494F-B1F0-1F0A99D9D8CA}" type="presParOf" srcId="{63371AA0-AF34-43AE-B1DF-BCA43AE07889}" destId="{8790858E-65A9-419C-8BFC-6BF1907C605F}"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739D70-67E3-4963-A494-9EAF656B1305}"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3DC69CD5-2C05-403F-B177-AB486012AFCC}">
      <dgm:prSet phldrT="[Text]"/>
      <dgm:spPr/>
      <dgm:t>
        <a:bodyPr/>
        <a:lstStyle/>
        <a:p>
          <a:r>
            <a:rPr lang="en-US" b="0" dirty="0"/>
            <a:t>Frequently used words</a:t>
          </a:r>
        </a:p>
      </dgm:t>
    </dgm:pt>
    <dgm:pt modelId="{3C1D7BF1-0822-42D2-A38B-79EBD92D5A42}" type="parTrans" cxnId="{BB6FB246-BF26-46FF-BB64-A36F7B92E108}">
      <dgm:prSet/>
      <dgm:spPr/>
      <dgm:t>
        <a:bodyPr/>
        <a:lstStyle/>
        <a:p>
          <a:endParaRPr lang="en-US"/>
        </a:p>
      </dgm:t>
    </dgm:pt>
    <dgm:pt modelId="{15535584-453A-4252-AB15-67AC01C0033F}" type="sibTrans" cxnId="{BB6FB246-BF26-46FF-BB64-A36F7B92E108}">
      <dgm:prSet/>
      <dgm:spPr/>
      <dgm:t>
        <a:bodyPr/>
        <a:lstStyle/>
        <a:p>
          <a:endParaRPr lang="en-US"/>
        </a:p>
      </dgm:t>
    </dgm:pt>
    <dgm:pt modelId="{DDD2E15C-2AD2-4701-B79F-2B6143C39CB3}">
      <dgm:prSet phldrT="[Text]"/>
      <dgm:spPr/>
      <dgm:t>
        <a:bodyPr/>
        <a:lstStyle/>
        <a:p>
          <a:pPr rtl="1"/>
          <a:endParaRPr lang="he-IL"/>
        </a:p>
      </dgm:t>
    </dgm:pt>
    <dgm:pt modelId="{8D7F8B4B-16AB-4119-8FF9-CB92EC3273F3}" type="parTrans" cxnId="{DA4ECFD2-345E-4709-A02A-3677B9977441}">
      <dgm:prSet/>
      <dgm:spPr/>
      <dgm:t>
        <a:bodyPr/>
        <a:lstStyle/>
        <a:p>
          <a:endParaRPr lang="en-US"/>
        </a:p>
      </dgm:t>
    </dgm:pt>
    <dgm:pt modelId="{F680B98F-44EF-4A31-BC7A-832C90342E34}" type="sibTrans" cxnId="{DA4ECFD2-345E-4709-A02A-3677B9977441}">
      <dgm:prSet/>
      <dgm:spPr/>
      <dgm:t>
        <a:bodyPr/>
        <a:lstStyle/>
        <a:p>
          <a:endParaRPr lang="en-US"/>
        </a:p>
      </dgm:t>
    </dgm:pt>
    <dgm:pt modelId="{A118609C-191F-43B6-A0ED-6809FFEC8982}">
      <dgm:prSet phldrT="[Text]"/>
      <dgm:spPr/>
      <dgm:t>
        <a:bodyPr/>
        <a:lstStyle/>
        <a:p>
          <a:pPr rtl="1"/>
          <a:endParaRPr lang="he-IL"/>
        </a:p>
      </dgm:t>
    </dgm:pt>
    <dgm:pt modelId="{81CD865D-BDEA-4D50-9D53-94F669654F18}" type="parTrans" cxnId="{697C33F5-2110-4425-9A93-1F84F0A92F9F}">
      <dgm:prSet/>
      <dgm:spPr/>
      <dgm:t>
        <a:bodyPr/>
        <a:lstStyle/>
        <a:p>
          <a:endParaRPr lang="en-US"/>
        </a:p>
      </dgm:t>
    </dgm:pt>
    <dgm:pt modelId="{AAB64F00-F133-4EB3-9121-5558349B1393}" type="sibTrans" cxnId="{697C33F5-2110-4425-9A93-1F84F0A92F9F}">
      <dgm:prSet/>
      <dgm:spPr/>
      <dgm:t>
        <a:bodyPr/>
        <a:lstStyle/>
        <a:p>
          <a:endParaRPr lang="en-US"/>
        </a:p>
      </dgm:t>
    </dgm:pt>
    <dgm:pt modelId="{A68FACC9-3BE7-4F84-A678-342EA3FA3B11}">
      <dgm:prSet phldrT="[Text]" phldr="1"/>
      <dgm:spPr/>
      <dgm:t>
        <a:bodyPr/>
        <a:lstStyle/>
        <a:p>
          <a:endParaRPr lang="en-US"/>
        </a:p>
      </dgm:t>
    </dgm:pt>
    <dgm:pt modelId="{18F6EFCC-A99D-4C8B-9E32-594B4520DBA8}" type="parTrans" cxnId="{3A3CAD0D-B013-4F72-B3DB-94240EAAF556}">
      <dgm:prSet/>
      <dgm:spPr/>
      <dgm:t>
        <a:bodyPr/>
        <a:lstStyle/>
        <a:p>
          <a:endParaRPr lang="en-US"/>
        </a:p>
      </dgm:t>
    </dgm:pt>
    <dgm:pt modelId="{0E6AC076-D198-47C4-B234-24CF19B3F9E4}" type="sibTrans" cxnId="{3A3CAD0D-B013-4F72-B3DB-94240EAAF556}">
      <dgm:prSet/>
      <dgm:spPr/>
      <dgm:t>
        <a:bodyPr/>
        <a:lstStyle/>
        <a:p>
          <a:endParaRPr lang="en-US"/>
        </a:p>
      </dgm:t>
    </dgm:pt>
    <dgm:pt modelId="{47BB7285-DEF5-4899-A816-3F64C14A7303}">
      <dgm:prSet phldrT="[Text]"/>
      <dgm:spPr/>
      <dgm:t>
        <a:bodyPr/>
        <a:lstStyle/>
        <a:p>
          <a:r>
            <a:rPr lang="en-US" dirty="0"/>
            <a:t>Head Body Length</a:t>
          </a:r>
        </a:p>
      </dgm:t>
    </dgm:pt>
    <dgm:pt modelId="{299C7FCE-161F-4D9D-BE99-1235C5C757D0}" type="parTrans" cxnId="{817DD085-682F-4DAE-9943-2D911CE8275E}">
      <dgm:prSet/>
      <dgm:spPr/>
      <dgm:t>
        <a:bodyPr/>
        <a:lstStyle/>
        <a:p>
          <a:endParaRPr lang="en-US"/>
        </a:p>
      </dgm:t>
    </dgm:pt>
    <dgm:pt modelId="{C6E20606-D290-469A-8BFA-3FD04298816B}" type="sibTrans" cxnId="{817DD085-682F-4DAE-9943-2D911CE8275E}">
      <dgm:prSet/>
      <dgm:spPr/>
      <dgm:t>
        <a:bodyPr/>
        <a:lstStyle/>
        <a:p>
          <a:endParaRPr lang="en-US"/>
        </a:p>
      </dgm:t>
    </dgm:pt>
    <dgm:pt modelId="{ACA7355F-D2D1-425B-B026-72B69A8FB659}">
      <dgm:prSet phldrT="[Text]"/>
      <dgm:spPr/>
      <dgm:t>
        <a:bodyPr/>
        <a:lstStyle/>
        <a:p>
          <a:r>
            <a:rPr lang="en-US" dirty="0">
              <a:solidFill>
                <a:schemeClr val="bg1"/>
              </a:solidFill>
            </a:rPr>
            <a:t>Fake or Real?</a:t>
          </a:r>
        </a:p>
      </dgm:t>
    </dgm:pt>
    <dgm:pt modelId="{7BD2A2C1-7878-411E-9403-1E3DB0F3308C}" type="parTrans" cxnId="{F94C3F0D-28AD-4907-8396-EB544811720E}">
      <dgm:prSet/>
      <dgm:spPr/>
      <dgm:t>
        <a:bodyPr/>
        <a:lstStyle/>
        <a:p>
          <a:endParaRPr lang="en-US"/>
        </a:p>
      </dgm:t>
    </dgm:pt>
    <dgm:pt modelId="{27E5928E-7309-48EC-B052-94F757EE7EFA}" type="sibTrans" cxnId="{F94C3F0D-28AD-4907-8396-EB544811720E}">
      <dgm:prSet/>
      <dgm:spPr/>
      <dgm:t>
        <a:bodyPr/>
        <a:lstStyle/>
        <a:p>
          <a:endParaRPr lang="en-US"/>
        </a:p>
      </dgm:t>
    </dgm:pt>
    <dgm:pt modelId="{B0303E21-2620-4F2E-BA8C-49A4BDEDEC85}">
      <dgm:prSet phldrT="[Text]"/>
      <dgm:spPr/>
      <dgm:t>
        <a:bodyPr/>
        <a:lstStyle/>
        <a:p>
          <a:r>
            <a:rPr lang="en-US" b="0" dirty="0"/>
            <a:t>Punctuation Marks </a:t>
          </a:r>
        </a:p>
        <a:p>
          <a:r>
            <a:rPr lang="en-US" b="0" dirty="0"/>
            <a:t>(!, &amp;, ?)</a:t>
          </a:r>
        </a:p>
      </dgm:t>
    </dgm:pt>
    <dgm:pt modelId="{08E254A6-7E05-4C5B-92C6-0449B6685137}" type="parTrans" cxnId="{F1135AF0-8E20-4DAF-A890-C1245CF53B8A}">
      <dgm:prSet/>
      <dgm:spPr/>
      <dgm:t>
        <a:bodyPr/>
        <a:lstStyle/>
        <a:p>
          <a:endParaRPr lang="en-US"/>
        </a:p>
      </dgm:t>
    </dgm:pt>
    <dgm:pt modelId="{B3F40A5C-0CB0-424E-A666-3E85FEFF828F}" type="sibTrans" cxnId="{F1135AF0-8E20-4DAF-A890-C1245CF53B8A}">
      <dgm:prSet/>
      <dgm:spPr/>
      <dgm:t>
        <a:bodyPr/>
        <a:lstStyle/>
        <a:p>
          <a:endParaRPr lang="en-US"/>
        </a:p>
      </dgm:t>
    </dgm:pt>
    <dgm:pt modelId="{C3F0B0E6-6FD5-46ED-A747-E60B181C39C5}" type="pres">
      <dgm:prSet presAssocID="{B8739D70-67E3-4963-A494-9EAF656B1305}" presName="Name0" presStyleCnt="0">
        <dgm:presLayoutVars>
          <dgm:chMax val="4"/>
          <dgm:resizeHandles val="exact"/>
        </dgm:presLayoutVars>
      </dgm:prSet>
      <dgm:spPr/>
    </dgm:pt>
    <dgm:pt modelId="{C796AF48-DB25-42E6-B6D1-29D08B4A7D72}" type="pres">
      <dgm:prSet presAssocID="{B8739D70-67E3-4963-A494-9EAF656B1305}" presName="ellipse" presStyleLbl="trBgShp" presStyleIdx="0" presStyleCnt="1"/>
      <dgm:spPr/>
    </dgm:pt>
    <dgm:pt modelId="{35034BB0-896D-441B-80C7-CDA9CD727B1F}" type="pres">
      <dgm:prSet presAssocID="{B8739D70-67E3-4963-A494-9EAF656B1305}" presName="arrow1" presStyleLbl="fgShp" presStyleIdx="0" presStyleCnt="1"/>
      <dgm:spPr/>
    </dgm:pt>
    <dgm:pt modelId="{52690033-2E51-469B-B1F1-4586E3307C4A}" type="pres">
      <dgm:prSet presAssocID="{B8739D70-67E3-4963-A494-9EAF656B1305}" presName="rectangle" presStyleLbl="revTx" presStyleIdx="0" presStyleCnt="1">
        <dgm:presLayoutVars>
          <dgm:bulletEnabled val="1"/>
        </dgm:presLayoutVars>
      </dgm:prSet>
      <dgm:spPr/>
    </dgm:pt>
    <dgm:pt modelId="{6E8FD24E-1369-42DB-893B-69B3354C5F94}" type="pres">
      <dgm:prSet presAssocID="{B0303E21-2620-4F2E-BA8C-49A4BDEDEC85}" presName="item1" presStyleLbl="node1" presStyleIdx="0" presStyleCnt="3">
        <dgm:presLayoutVars>
          <dgm:bulletEnabled val="1"/>
        </dgm:presLayoutVars>
      </dgm:prSet>
      <dgm:spPr/>
    </dgm:pt>
    <dgm:pt modelId="{BD308259-8A72-4DCC-95DF-B144EEF504ED}" type="pres">
      <dgm:prSet presAssocID="{47BB7285-DEF5-4899-A816-3F64C14A7303}" presName="item2" presStyleLbl="node1" presStyleIdx="1" presStyleCnt="3" custLinFactNeighborX="11886" custLinFactNeighborY="-8079">
        <dgm:presLayoutVars>
          <dgm:bulletEnabled val="1"/>
        </dgm:presLayoutVars>
      </dgm:prSet>
      <dgm:spPr/>
    </dgm:pt>
    <dgm:pt modelId="{54804D11-79DA-4880-86E9-4815C250956C}" type="pres">
      <dgm:prSet presAssocID="{ACA7355F-D2D1-425B-B026-72B69A8FB659}" presName="item3" presStyleLbl="node1" presStyleIdx="2" presStyleCnt="3" custLinFactNeighborX="14613" custLinFactNeighborY="409">
        <dgm:presLayoutVars>
          <dgm:bulletEnabled val="1"/>
        </dgm:presLayoutVars>
      </dgm:prSet>
      <dgm:spPr/>
    </dgm:pt>
    <dgm:pt modelId="{3195205C-F97D-4251-8075-D777C99E8F2C}" type="pres">
      <dgm:prSet presAssocID="{B8739D70-67E3-4963-A494-9EAF656B1305}" presName="funnel" presStyleLbl="trAlignAcc1" presStyleIdx="0" presStyleCnt="1"/>
      <dgm:spPr/>
    </dgm:pt>
  </dgm:ptLst>
  <dgm:cxnLst>
    <dgm:cxn modelId="{F94C3F0D-28AD-4907-8396-EB544811720E}" srcId="{B8739D70-67E3-4963-A494-9EAF656B1305}" destId="{ACA7355F-D2D1-425B-B026-72B69A8FB659}" srcOrd="3" destOrd="0" parTransId="{7BD2A2C1-7878-411E-9403-1E3DB0F3308C}" sibTransId="{27E5928E-7309-48EC-B052-94F757EE7EFA}"/>
    <dgm:cxn modelId="{3A3CAD0D-B013-4F72-B3DB-94240EAAF556}" srcId="{B8739D70-67E3-4963-A494-9EAF656B1305}" destId="{A68FACC9-3BE7-4F84-A678-342EA3FA3B11}" srcOrd="6" destOrd="0" parTransId="{18F6EFCC-A99D-4C8B-9E32-594B4520DBA8}" sibTransId="{0E6AC076-D198-47C4-B234-24CF19B3F9E4}"/>
    <dgm:cxn modelId="{BB6FB246-BF26-46FF-BB64-A36F7B92E108}" srcId="{B8739D70-67E3-4963-A494-9EAF656B1305}" destId="{3DC69CD5-2C05-403F-B177-AB486012AFCC}" srcOrd="0" destOrd="0" parTransId="{3C1D7BF1-0822-42D2-A38B-79EBD92D5A42}" sibTransId="{15535584-453A-4252-AB15-67AC01C0033F}"/>
    <dgm:cxn modelId="{086C9B4D-1BEE-4C9C-A15F-C39FD8AB4C42}" type="presOf" srcId="{ACA7355F-D2D1-425B-B026-72B69A8FB659}" destId="{52690033-2E51-469B-B1F1-4586E3307C4A}" srcOrd="0" destOrd="0" presId="urn:microsoft.com/office/officeart/2005/8/layout/funnel1"/>
    <dgm:cxn modelId="{F9067756-A46E-41CC-BE45-C0C8E63673C5}" type="presOf" srcId="{B8739D70-67E3-4963-A494-9EAF656B1305}" destId="{C3F0B0E6-6FD5-46ED-A747-E60B181C39C5}" srcOrd="0" destOrd="0" presId="urn:microsoft.com/office/officeart/2005/8/layout/funnel1"/>
    <dgm:cxn modelId="{817DD085-682F-4DAE-9943-2D911CE8275E}" srcId="{B8739D70-67E3-4963-A494-9EAF656B1305}" destId="{47BB7285-DEF5-4899-A816-3F64C14A7303}" srcOrd="2" destOrd="0" parTransId="{299C7FCE-161F-4D9D-BE99-1235C5C757D0}" sibTransId="{C6E20606-D290-469A-8BFA-3FD04298816B}"/>
    <dgm:cxn modelId="{0F3D06CA-4E1C-4114-AEEC-39E9C0E0BD32}" type="presOf" srcId="{B0303E21-2620-4F2E-BA8C-49A4BDEDEC85}" destId="{BD308259-8A72-4DCC-95DF-B144EEF504ED}" srcOrd="0" destOrd="0" presId="urn:microsoft.com/office/officeart/2005/8/layout/funnel1"/>
    <dgm:cxn modelId="{346C86CB-507B-42BD-827B-28E5A89C53F0}" type="presOf" srcId="{47BB7285-DEF5-4899-A816-3F64C14A7303}" destId="{6E8FD24E-1369-42DB-893B-69B3354C5F94}" srcOrd="0" destOrd="0" presId="urn:microsoft.com/office/officeart/2005/8/layout/funnel1"/>
    <dgm:cxn modelId="{DA4ECFD2-345E-4709-A02A-3677B9977441}" srcId="{B8739D70-67E3-4963-A494-9EAF656B1305}" destId="{DDD2E15C-2AD2-4701-B79F-2B6143C39CB3}" srcOrd="4" destOrd="0" parTransId="{8D7F8B4B-16AB-4119-8FF9-CB92EC3273F3}" sibTransId="{F680B98F-44EF-4A31-BC7A-832C90342E34}"/>
    <dgm:cxn modelId="{F1135AF0-8E20-4DAF-A890-C1245CF53B8A}" srcId="{B8739D70-67E3-4963-A494-9EAF656B1305}" destId="{B0303E21-2620-4F2E-BA8C-49A4BDEDEC85}" srcOrd="1" destOrd="0" parTransId="{08E254A6-7E05-4C5B-92C6-0449B6685137}" sibTransId="{B3F40A5C-0CB0-424E-A666-3E85FEFF828F}"/>
    <dgm:cxn modelId="{697C33F5-2110-4425-9A93-1F84F0A92F9F}" srcId="{B8739D70-67E3-4963-A494-9EAF656B1305}" destId="{A118609C-191F-43B6-A0ED-6809FFEC8982}" srcOrd="5" destOrd="0" parTransId="{81CD865D-BDEA-4D50-9D53-94F669654F18}" sibTransId="{AAB64F00-F133-4EB3-9121-5558349B1393}"/>
    <dgm:cxn modelId="{54D0CFF8-BA93-4FAA-861C-A7396C4D760B}" type="presOf" srcId="{3DC69CD5-2C05-403F-B177-AB486012AFCC}" destId="{54804D11-79DA-4880-86E9-4815C250956C}" srcOrd="0" destOrd="0" presId="urn:microsoft.com/office/officeart/2005/8/layout/funnel1"/>
    <dgm:cxn modelId="{15BD6E5C-62B1-4860-B8EE-50A0BE9A110F}" type="presParOf" srcId="{C3F0B0E6-6FD5-46ED-A747-E60B181C39C5}" destId="{C796AF48-DB25-42E6-B6D1-29D08B4A7D72}" srcOrd="0" destOrd="0" presId="urn:microsoft.com/office/officeart/2005/8/layout/funnel1"/>
    <dgm:cxn modelId="{62B7AB49-78CE-43A5-AD81-51352A86E6B5}" type="presParOf" srcId="{C3F0B0E6-6FD5-46ED-A747-E60B181C39C5}" destId="{35034BB0-896D-441B-80C7-CDA9CD727B1F}" srcOrd="1" destOrd="0" presId="urn:microsoft.com/office/officeart/2005/8/layout/funnel1"/>
    <dgm:cxn modelId="{718A6E82-C567-410A-8CED-6A282EF434F3}" type="presParOf" srcId="{C3F0B0E6-6FD5-46ED-A747-E60B181C39C5}" destId="{52690033-2E51-469B-B1F1-4586E3307C4A}" srcOrd="2" destOrd="0" presId="urn:microsoft.com/office/officeart/2005/8/layout/funnel1"/>
    <dgm:cxn modelId="{D1B7C50F-E39A-41BA-A291-3D6685097350}" type="presParOf" srcId="{C3F0B0E6-6FD5-46ED-A747-E60B181C39C5}" destId="{6E8FD24E-1369-42DB-893B-69B3354C5F94}" srcOrd="3" destOrd="0" presId="urn:microsoft.com/office/officeart/2005/8/layout/funnel1"/>
    <dgm:cxn modelId="{1DD7D231-6A7D-469D-AEF9-DAD6E3488478}" type="presParOf" srcId="{C3F0B0E6-6FD5-46ED-A747-E60B181C39C5}" destId="{BD308259-8A72-4DCC-95DF-B144EEF504ED}" srcOrd="4" destOrd="0" presId="urn:microsoft.com/office/officeart/2005/8/layout/funnel1"/>
    <dgm:cxn modelId="{51A53F39-BD55-4ED6-8A08-49DD87D6FCCC}" type="presParOf" srcId="{C3F0B0E6-6FD5-46ED-A747-E60B181C39C5}" destId="{54804D11-79DA-4880-86E9-4815C250956C}" srcOrd="5" destOrd="0" presId="urn:microsoft.com/office/officeart/2005/8/layout/funnel1"/>
    <dgm:cxn modelId="{E8BF10EA-6186-402B-86C8-77416BBF6F0C}" type="presParOf" srcId="{C3F0B0E6-6FD5-46ED-A747-E60B181C39C5}" destId="{3195205C-F97D-4251-8075-D777C99E8F2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7E486-FA7A-4D15-9A42-BFA62B23667E}">
      <dsp:nvSpPr>
        <dsp:cNvPr id="0" name=""/>
        <dsp:cNvSpPr/>
      </dsp:nvSpPr>
      <dsp:spPr>
        <a:xfrm>
          <a:off x="12751" y="134388"/>
          <a:ext cx="2565455" cy="102618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rtl="1">
            <a:lnSpc>
              <a:spcPct val="90000"/>
            </a:lnSpc>
            <a:spcBef>
              <a:spcPct val="0"/>
            </a:spcBef>
            <a:spcAft>
              <a:spcPct val="35000"/>
            </a:spcAft>
            <a:buNone/>
          </a:pPr>
          <a:r>
            <a:rPr lang="en-US" sz="4600" kern="1200" dirty="0">
              <a:effectLst>
                <a:outerShdw blurRad="38100" dist="38100" dir="2700000" algn="tl">
                  <a:srgbClr val="000000">
                    <a:alpha val="43137"/>
                  </a:srgbClr>
                </a:outerShdw>
              </a:effectLst>
            </a:rPr>
            <a:t>Private</a:t>
          </a:r>
          <a:endParaRPr lang="he-IL" sz="4600" kern="1200" dirty="0">
            <a:effectLst>
              <a:outerShdw blurRad="38100" dist="38100" dir="2700000" algn="tl">
                <a:srgbClr val="000000">
                  <a:alpha val="43137"/>
                </a:srgbClr>
              </a:outerShdw>
            </a:effectLst>
          </a:endParaRPr>
        </a:p>
      </dsp:txBody>
      <dsp:txXfrm>
        <a:off x="12751" y="134388"/>
        <a:ext cx="2565455" cy="1026182"/>
      </dsp:txXfrm>
    </dsp:sp>
    <dsp:sp modelId="{798E901F-177B-4B2C-BBA1-A84FFD69B7EC}">
      <dsp:nvSpPr>
        <dsp:cNvPr id="0" name=""/>
        <dsp:cNvSpPr/>
      </dsp:nvSpPr>
      <dsp:spPr>
        <a:xfrm>
          <a:off x="26" y="1132699"/>
          <a:ext cx="2565455" cy="20203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t>Corporate  Reputation attacks</a:t>
          </a:r>
          <a:endParaRPr lang="he-IL" sz="2500" kern="1200" dirty="0"/>
        </a:p>
      </dsp:txBody>
      <dsp:txXfrm>
        <a:off x="26" y="1132699"/>
        <a:ext cx="2565455" cy="2020320"/>
      </dsp:txXfrm>
    </dsp:sp>
    <dsp:sp modelId="{5FF46B70-267F-4990-80EB-28D663976DBE}">
      <dsp:nvSpPr>
        <dsp:cNvPr id="0" name=""/>
        <dsp:cNvSpPr/>
      </dsp:nvSpPr>
      <dsp:spPr>
        <a:xfrm>
          <a:off x="2924645" y="106516"/>
          <a:ext cx="2565455" cy="102618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rtl="1">
            <a:lnSpc>
              <a:spcPct val="90000"/>
            </a:lnSpc>
            <a:spcBef>
              <a:spcPct val="0"/>
            </a:spcBef>
            <a:spcAft>
              <a:spcPct val="35000"/>
            </a:spcAft>
            <a:buNone/>
          </a:pPr>
          <a:r>
            <a:rPr lang="en-US" sz="4600" kern="1200" dirty="0" err="1">
              <a:effectLst>
                <a:outerShdw blurRad="38100" dist="38100" dir="2700000" algn="tl">
                  <a:srgbClr val="000000">
                    <a:alpha val="43137"/>
                  </a:srgbClr>
                </a:outerShdw>
              </a:effectLst>
            </a:rPr>
            <a:t>Gov</a:t>
          </a:r>
          <a:endParaRPr lang="he-IL" sz="4600" kern="1200" dirty="0">
            <a:effectLst>
              <a:outerShdw blurRad="38100" dist="38100" dir="2700000" algn="tl">
                <a:srgbClr val="000000">
                  <a:alpha val="43137"/>
                </a:srgbClr>
              </a:outerShdw>
            </a:effectLst>
          </a:endParaRPr>
        </a:p>
      </dsp:txBody>
      <dsp:txXfrm>
        <a:off x="2924645" y="106516"/>
        <a:ext cx="2565455" cy="1026182"/>
      </dsp:txXfrm>
    </dsp:sp>
    <dsp:sp modelId="{F473A770-2F00-4E01-907C-2B25837EE0A1}">
      <dsp:nvSpPr>
        <dsp:cNvPr id="0" name=""/>
        <dsp:cNvSpPr/>
      </dsp:nvSpPr>
      <dsp:spPr>
        <a:xfrm>
          <a:off x="2924645" y="1132699"/>
          <a:ext cx="2565455" cy="20203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t>Public opinion manipulation, antisemitism  and terror  </a:t>
          </a:r>
          <a:endParaRPr lang="he-IL" sz="2500" kern="1200" dirty="0"/>
        </a:p>
      </dsp:txBody>
      <dsp:txXfrm>
        <a:off x="2924645" y="1132699"/>
        <a:ext cx="2565455" cy="2020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ADBAE-C8AA-4E95-9B6F-99FFB3F98E65}">
      <dsp:nvSpPr>
        <dsp:cNvPr id="0" name=""/>
        <dsp:cNvSpPr/>
      </dsp:nvSpPr>
      <dsp:spPr>
        <a:xfrm>
          <a:off x="0" y="0"/>
          <a:ext cx="8845550" cy="1882377"/>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92715E-8C2C-4002-B908-568ED8701C99}">
      <dsp:nvSpPr>
        <dsp:cNvPr id="0" name=""/>
        <dsp:cNvSpPr/>
      </dsp:nvSpPr>
      <dsp:spPr>
        <a:xfrm>
          <a:off x="266381" y="250983"/>
          <a:ext cx="3958470" cy="1380410"/>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1000" b="-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C83347-B738-401A-8522-A725EF8A2C65}">
      <dsp:nvSpPr>
        <dsp:cNvPr id="0" name=""/>
        <dsp:cNvSpPr/>
      </dsp:nvSpPr>
      <dsp:spPr>
        <a:xfrm rot="10800000">
          <a:off x="266381" y="1882377"/>
          <a:ext cx="3958470" cy="2300684"/>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t" anchorCtr="0">
          <a:noAutofit/>
        </a:bodyPr>
        <a:lstStyle/>
        <a:p>
          <a:pPr marL="0" lvl="0" indent="0" algn="ctr" defTabSz="1600200" rtl="1">
            <a:lnSpc>
              <a:spcPct val="90000"/>
            </a:lnSpc>
            <a:spcBef>
              <a:spcPct val="0"/>
            </a:spcBef>
            <a:spcAft>
              <a:spcPct val="35000"/>
            </a:spcAft>
            <a:buNone/>
          </a:pPr>
          <a:r>
            <a:rPr lang="en-US" sz="3600" b="1" kern="1200" dirty="0">
              <a:effectLst>
                <a:outerShdw blurRad="38100" dist="38100" dir="2700000" algn="tl">
                  <a:srgbClr val="000000">
                    <a:alpha val="43137"/>
                  </a:srgbClr>
                </a:outerShdw>
              </a:effectLst>
            </a:rPr>
            <a:t>Don’t be a FOOL</a:t>
          </a:r>
        </a:p>
        <a:p>
          <a:pPr marL="0" lvl="0" indent="0" algn="ctr" defTabSz="1600200" rtl="1">
            <a:lnSpc>
              <a:spcPct val="90000"/>
            </a:lnSpc>
            <a:spcBef>
              <a:spcPct val="0"/>
            </a:spcBef>
            <a:spcAft>
              <a:spcPct val="35000"/>
            </a:spcAft>
            <a:buNone/>
          </a:pPr>
          <a:r>
            <a:rPr lang="en-US" sz="3600" kern="1200" dirty="0"/>
            <a:t>Provoking Critical Thinking</a:t>
          </a:r>
          <a:endParaRPr lang="he-IL" sz="3600" kern="1200" dirty="0"/>
        </a:p>
      </dsp:txBody>
      <dsp:txXfrm rot="10800000">
        <a:off x="337135" y="1882377"/>
        <a:ext cx="3816962" cy="2229930"/>
      </dsp:txXfrm>
    </dsp:sp>
    <dsp:sp modelId="{8790858E-65A9-419C-8BFC-6BF1907C605F}">
      <dsp:nvSpPr>
        <dsp:cNvPr id="0" name=""/>
        <dsp:cNvSpPr/>
      </dsp:nvSpPr>
      <dsp:spPr>
        <a:xfrm>
          <a:off x="4620698" y="250983"/>
          <a:ext cx="3958470" cy="138041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1000" b="-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09D10E-D5DB-4306-89F3-CFF8A10BF463}">
      <dsp:nvSpPr>
        <dsp:cNvPr id="0" name=""/>
        <dsp:cNvSpPr/>
      </dsp:nvSpPr>
      <dsp:spPr>
        <a:xfrm rot="10800000">
          <a:off x="4620698" y="1882377"/>
          <a:ext cx="3958470" cy="2300684"/>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t" anchorCtr="0">
          <a:noAutofit/>
        </a:bodyPr>
        <a:lstStyle/>
        <a:p>
          <a:pPr marL="0" lvl="0" indent="0" algn="ctr" defTabSz="1600200" rtl="1">
            <a:lnSpc>
              <a:spcPct val="90000"/>
            </a:lnSpc>
            <a:spcBef>
              <a:spcPct val="0"/>
            </a:spcBef>
            <a:spcAft>
              <a:spcPct val="35000"/>
            </a:spcAft>
            <a:buNone/>
          </a:pPr>
          <a:r>
            <a:rPr lang="en-US" sz="3600" b="1" kern="1200" dirty="0">
              <a:solidFill>
                <a:prstClr val="white"/>
              </a:solidFill>
              <a:effectLst>
                <a:outerShdw blurRad="38100" dist="38100" dir="2700000" algn="tl">
                  <a:srgbClr val="000000">
                    <a:alpha val="43137"/>
                  </a:srgbClr>
                </a:outerShdw>
              </a:effectLst>
              <a:latin typeface="Calibri"/>
              <a:ea typeface="+mn-ea"/>
              <a:cs typeface="+mn-cs"/>
            </a:rPr>
            <a:t>Don’t FAKE it</a:t>
          </a:r>
        </a:p>
        <a:p>
          <a:pPr marL="0" lvl="0" algn="ctr" defTabSz="1600200" rtl="1">
            <a:lnSpc>
              <a:spcPct val="90000"/>
            </a:lnSpc>
            <a:spcBef>
              <a:spcPct val="0"/>
            </a:spcBef>
            <a:spcAft>
              <a:spcPct val="35000"/>
            </a:spcAft>
            <a:buNone/>
          </a:pPr>
          <a:r>
            <a:rPr lang="en-US" sz="3600" kern="1200" dirty="0"/>
            <a:t>Promoting Social Change</a:t>
          </a:r>
          <a:endParaRPr lang="he-IL" sz="3600" kern="1200" dirty="0"/>
        </a:p>
      </dsp:txBody>
      <dsp:txXfrm rot="10800000">
        <a:off x="4691452" y="1882377"/>
        <a:ext cx="3816962" cy="2229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6AF48-DB25-42E6-B6D1-29D08B4A7D72}">
      <dsp:nvSpPr>
        <dsp:cNvPr id="0" name=""/>
        <dsp:cNvSpPr/>
      </dsp:nvSpPr>
      <dsp:spPr>
        <a:xfrm>
          <a:off x="1629446" y="192272"/>
          <a:ext cx="3815874" cy="132520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034BB0-896D-441B-80C7-CDA9CD727B1F}">
      <dsp:nvSpPr>
        <dsp:cNvPr id="0" name=""/>
        <dsp:cNvSpPr/>
      </dsp:nvSpPr>
      <dsp:spPr>
        <a:xfrm>
          <a:off x="3173544" y="3437245"/>
          <a:ext cx="739510" cy="473286"/>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690033-2E51-469B-B1F1-4586E3307C4A}">
      <dsp:nvSpPr>
        <dsp:cNvPr id="0" name=""/>
        <dsp:cNvSpPr/>
      </dsp:nvSpPr>
      <dsp:spPr>
        <a:xfrm>
          <a:off x="1768474" y="3815874"/>
          <a:ext cx="3549651" cy="88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bg1"/>
              </a:solidFill>
            </a:rPr>
            <a:t>Fake or Real?</a:t>
          </a:r>
        </a:p>
      </dsp:txBody>
      <dsp:txXfrm>
        <a:off x="1768474" y="3815874"/>
        <a:ext cx="3549651" cy="887412"/>
      </dsp:txXfrm>
    </dsp:sp>
    <dsp:sp modelId="{6E8FD24E-1369-42DB-893B-69B3354C5F94}">
      <dsp:nvSpPr>
        <dsp:cNvPr id="0" name=""/>
        <dsp:cNvSpPr/>
      </dsp:nvSpPr>
      <dsp:spPr>
        <a:xfrm>
          <a:off x="3016768" y="1619824"/>
          <a:ext cx="1331119" cy="13311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Head Body Length</a:t>
          </a:r>
        </a:p>
      </dsp:txBody>
      <dsp:txXfrm>
        <a:off x="3211706" y="1814762"/>
        <a:ext cx="941243" cy="941243"/>
      </dsp:txXfrm>
    </dsp:sp>
    <dsp:sp modelId="{BD308259-8A72-4DCC-95DF-B144EEF504ED}">
      <dsp:nvSpPr>
        <dsp:cNvPr id="0" name=""/>
        <dsp:cNvSpPr/>
      </dsp:nvSpPr>
      <dsp:spPr>
        <a:xfrm>
          <a:off x="2222495" y="513647"/>
          <a:ext cx="1331119" cy="13311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Punctuation Marks </a:t>
          </a:r>
        </a:p>
        <a:p>
          <a:pPr marL="0" lvl="0" indent="0" algn="ctr" defTabSz="622300">
            <a:lnSpc>
              <a:spcPct val="90000"/>
            </a:lnSpc>
            <a:spcBef>
              <a:spcPct val="0"/>
            </a:spcBef>
            <a:spcAft>
              <a:spcPct val="35000"/>
            </a:spcAft>
            <a:buNone/>
          </a:pPr>
          <a:r>
            <a:rPr lang="en-US" sz="1400" b="0" kern="1200" dirty="0"/>
            <a:t>(!, &amp;, ?)</a:t>
          </a:r>
        </a:p>
      </dsp:txBody>
      <dsp:txXfrm>
        <a:off x="2417433" y="708585"/>
        <a:ext cx="941243" cy="941243"/>
      </dsp:txXfrm>
    </dsp:sp>
    <dsp:sp modelId="{54804D11-79DA-4880-86E9-4815C250956C}">
      <dsp:nvSpPr>
        <dsp:cNvPr id="0" name=""/>
        <dsp:cNvSpPr/>
      </dsp:nvSpPr>
      <dsp:spPr>
        <a:xfrm>
          <a:off x="3619494" y="304798"/>
          <a:ext cx="1331119" cy="13311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Frequently used words</a:t>
          </a:r>
        </a:p>
      </dsp:txBody>
      <dsp:txXfrm>
        <a:off x="3814432" y="499736"/>
        <a:ext cx="941243" cy="941243"/>
      </dsp:txXfrm>
    </dsp:sp>
    <dsp:sp modelId="{3195205C-F97D-4251-8075-D777C99E8F2C}">
      <dsp:nvSpPr>
        <dsp:cNvPr id="0" name=""/>
        <dsp:cNvSpPr/>
      </dsp:nvSpPr>
      <dsp:spPr>
        <a:xfrm>
          <a:off x="1472670" y="29580"/>
          <a:ext cx="4141259" cy="3313007"/>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181600" y="0"/>
            <a:ext cx="3962400" cy="3429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3962400" cy="342900"/>
          </a:xfrm>
          <a:prstGeom prst="rect">
            <a:avLst/>
          </a:prstGeom>
        </p:spPr>
        <p:txBody>
          <a:bodyPr vert="horz" lIns="91440" tIns="45720" rIns="91440" bIns="45720" rtlCol="1"/>
          <a:lstStyle>
            <a:lvl1pPr algn="l">
              <a:defRPr sz="1200"/>
            </a:lvl1pPr>
          </a:lstStyle>
          <a:p>
            <a:fld id="{D81A67A5-0A35-42AA-86D2-D398AFC958B3}" type="datetimeFigureOut">
              <a:rPr lang="he-IL" smtClean="0"/>
              <a:t>י"א/אדר א/תשע"ט</a:t>
            </a:fld>
            <a:endParaRPr lang="he-IL"/>
          </a:p>
        </p:txBody>
      </p:sp>
      <p:sp>
        <p:nvSpPr>
          <p:cNvPr id="4" name="Slide Image Placeholder 3"/>
          <p:cNvSpPr>
            <a:spLocks noGrp="1" noRot="1" noChangeAspect="1"/>
          </p:cNvSpPr>
          <p:nvPr>
            <p:ph type="sldImg" idx="2"/>
          </p:nvPr>
        </p:nvSpPr>
        <p:spPr>
          <a:xfrm>
            <a:off x="2578100" y="514350"/>
            <a:ext cx="3987800" cy="25717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5181600" y="6513513"/>
            <a:ext cx="3962400" cy="3429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6513513"/>
            <a:ext cx="3962400" cy="342900"/>
          </a:xfrm>
          <a:prstGeom prst="rect">
            <a:avLst/>
          </a:prstGeom>
        </p:spPr>
        <p:txBody>
          <a:bodyPr vert="horz" lIns="91440" tIns="45720" rIns="91440" bIns="45720" rtlCol="1" anchor="b"/>
          <a:lstStyle>
            <a:lvl1pPr algn="l">
              <a:defRPr sz="1200"/>
            </a:lvl1pPr>
          </a:lstStyle>
          <a:p>
            <a:fld id="{C101AE94-CF94-4FEF-B9D7-E8CEEC1005A2}" type="slidenum">
              <a:rPr lang="he-IL" smtClean="0"/>
              <a:t>‹#›</a:t>
            </a:fld>
            <a:endParaRPr lang="he-IL"/>
          </a:p>
        </p:txBody>
      </p:sp>
    </p:spTree>
    <p:extLst>
      <p:ext uri="{BB962C8B-B14F-4D97-AF65-F5344CB8AC3E}">
        <p14:creationId xmlns:p14="http://schemas.microsoft.com/office/powerpoint/2010/main" val="235202286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8</a:t>
            </a:fld>
            <a:endParaRPr lang="he-IL"/>
          </a:p>
        </p:txBody>
      </p:sp>
    </p:spTree>
    <p:extLst>
      <p:ext uri="{BB962C8B-B14F-4D97-AF65-F5344CB8AC3E}">
        <p14:creationId xmlns:p14="http://schemas.microsoft.com/office/powerpoint/2010/main" val="471807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13</a:t>
            </a:fld>
            <a:endParaRPr lang="he-IL"/>
          </a:p>
        </p:txBody>
      </p:sp>
    </p:spTree>
    <p:extLst>
      <p:ext uri="{BB962C8B-B14F-4D97-AF65-F5344CB8AC3E}">
        <p14:creationId xmlns:p14="http://schemas.microsoft.com/office/powerpoint/2010/main" val="193619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14</a:t>
            </a:fld>
            <a:endParaRPr lang="he-IL"/>
          </a:p>
        </p:txBody>
      </p:sp>
    </p:spTree>
    <p:extLst>
      <p:ext uri="{BB962C8B-B14F-4D97-AF65-F5344CB8AC3E}">
        <p14:creationId xmlns:p14="http://schemas.microsoft.com/office/powerpoint/2010/main" val="94060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7235" y="1968672"/>
            <a:ext cx="8355330" cy="1358412"/>
          </a:xfrm>
        </p:spPr>
        <p:txBody>
          <a:bodyPr/>
          <a:lstStyle/>
          <a:p>
            <a:r>
              <a:rPr lang="en-US"/>
              <a:t>Click to edit Master title style</a:t>
            </a:r>
          </a:p>
        </p:txBody>
      </p:sp>
      <p:sp>
        <p:nvSpPr>
          <p:cNvPr id="3" name="Subtitle 2"/>
          <p:cNvSpPr>
            <a:spLocks noGrp="1"/>
          </p:cNvSpPr>
          <p:nvPr>
            <p:ph type="subTitle" idx="1"/>
          </p:nvPr>
        </p:nvSpPr>
        <p:spPr>
          <a:xfrm>
            <a:off x="1474470" y="3591138"/>
            <a:ext cx="6880860" cy="1619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6605" y="253787"/>
            <a:ext cx="2211705" cy="540724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1490" y="253787"/>
            <a:ext cx="6471285" cy="54072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320" y="253786"/>
            <a:ext cx="8519160" cy="1056217"/>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3"/>
          </p:nvPr>
        </p:nvSpPr>
        <p:spPr>
          <a:xfrm>
            <a:off x="655320" y="1478703"/>
            <a:ext cx="8519160" cy="3802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9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6486" y="4072302"/>
            <a:ext cx="8355330" cy="125865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76486" y="2686018"/>
            <a:ext cx="8355330" cy="138628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1490" y="1478706"/>
            <a:ext cx="4341495" cy="418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6815" y="1478706"/>
            <a:ext cx="4341495" cy="418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1490" y="1418560"/>
            <a:ext cx="4343202" cy="5911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1490" y="2009747"/>
            <a:ext cx="4343202" cy="365128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93405" y="1418560"/>
            <a:ext cx="4344908" cy="5911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93405" y="2009747"/>
            <a:ext cx="4344908" cy="365128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1493" y="252319"/>
            <a:ext cx="3233936" cy="107382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43179" y="252320"/>
            <a:ext cx="5495131" cy="54087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1493" y="1326141"/>
            <a:ext cx="3233936" cy="43348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6710" y="4436110"/>
            <a:ext cx="5897880" cy="52370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26710" y="566250"/>
            <a:ext cx="5897880" cy="38023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26710" y="4959818"/>
            <a:ext cx="5897880" cy="74375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490" y="253787"/>
            <a:ext cx="8846820" cy="10562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1490" y="1478706"/>
            <a:ext cx="8846820" cy="4182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1490" y="5873739"/>
            <a:ext cx="2293620" cy="337402"/>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2/16/2019</a:t>
            </a:fld>
            <a:endParaRPr lang="en-US"/>
          </a:p>
        </p:txBody>
      </p:sp>
      <p:sp>
        <p:nvSpPr>
          <p:cNvPr id="5" name="Footer Placeholder 4"/>
          <p:cNvSpPr>
            <a:spLocks noGrp="1"/>
          </p:cNvSpPr>
          <p:nvPr>
            <p:ph type="ftr" sz="quarter" idx="3"/>
          </p:nvPr>
        </p:nvSpPr>
        <p:spPr>
          <a:xfrm>
            <a:off x="3358515" y="5873739"/>
            <a:ext cx="3112770" cy="3374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44690" y="5873739"/>
            <a:ext cx="2293620" cy="337402"/>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2.wdp"/><Relationship Id="rId7" Type="http://schemas.openxmlformats.org/officeDocument/2006/relationships/diagramQuickStyle" Target="../diagrams/quickStyle1.xml"/><Relationship Id="rId12"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53.jpeg"/><Relationship Id="rId5" Type="http://schemas.openxmlformats.org/officeDocument/2006/relationships/diagramData" Target="../diagrams/data1.xml"/><Relationship Id="rId10" Type="http://schemas.openxmlformats.org/officeDocument/2006/relationships/image" Target="../media/image52.png"/><Relationship Id="rId4" Type="http://schemas.openxmlformats.org/officeDocument/2006/relationships/image" Target="../media/image51.png"/><Relationship Id="rId9" Type="http://schemas.microsoft.com/office/2007/relationships/diagramDrawing" Target="../diagrams/drawin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omments" Target="../comments/commen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sv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65.sv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61.sv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5.sv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75.png"/><Relationship Id="rId9"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eg"/><Relationship Id="rId7" Type="http://schemas.openxmlformats.org/officeDocument/2006/relationships/image" Target="../media/image94.png"/><Relationship Id="rId2" Type="http://schemas.openxmlformats.org/officeDocument/2006/relationships/image" Target="../media/image89.jp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 y="882650"/>
            <a:ext cx="3581400" cy="4805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882650"/>
            <a:ext cx="5772032" cy="480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331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309" y="120650"/>
            <a:ext cx="9415182" cy="1295400"/>
          </a:xfrm>
        </p:spPr>
        <p:txBody>
          <a:bodyPr>
            <a:noAutofit/>
          </a:bodyPr>
          <a:lstStyle/>
          <a:p>
            <a:r>
              <a:rPr lang="en-US" sz="3500" dirty="0">
                <a:solidFill>
                  <a:schemeClr val="bg1"/>
                </a:solidFill>
              </a:rPr>
              <a:t>People are not very good at </a:t>
            </a:r>
            <a:r>
              <a:rPr lang="en-US" sz="3500" b="1" dirty="0">
                <a:solidFill>
                  <a:schemeClr val="bg1"/>
                </a:solidFill>
              </a:rPr>
              <a:t>spotting fake news</a:t>
            </a:r>
            <a:endParaRPr lang="he-IL" sz="3500" b="1" dirty="0">
              <a:solidFill>
                <a:schemeClr val="bg1"/>
              </a:solidFill>
            </a:endParaRPr>
          </a:p>
        </p:txBody>
      </p:sp>
      <p:pic>
        <p:nvPicPr>
          <p:cNvPr id="92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5907"/>
          <a:stretch/>
        </p:blipFill>
        <p:spPr bwMode="auto">
          <a:xfrm>
            <a:off x="1591337" y="1263650"/>
            <a:ext cx="6647125" cy="4724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4711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263650"/>
            <a:ext cx="3048000" cy="1056217"/>
          </a:xfrm>
        </p:spPr>
        <p:txBody>
          <a:bodyPr>
            <a:noAutofit/>
          </a:bodyPr>
          <a:lstStyle/>
          <a:p>
            <a:pPr algn="l"/>
            <a:r>
              <a:rPr lang="en-US" sz="4000" dirty="0">
                <a:solidFill>
                  <a:schemeClr val="bg1"/>
                </a:solidFill>
              </a:rPr>
              <a:t>Because they </a:t>
            </a:r>
            <a:r>
              <a:rPr lang="en-US" sz="4000" b="1" dirty="0">
                <a:solidFill>
                  <a:schemeClr val="bg1"/>
                </a:solidFill>
              </a:rPr>
              <a:t>don’t seek confirmation </a:t>
            </a:r>
            <a:r>
              <a:rPr lang="en-US" sz="4000" dirty="0">
                <a:solidFill>
                  <a:schemeClr val="bg1"/>
                </a:solidFill>
              </a:rPr>
              <a:t>for stories</a:t>
            </a:r>
            <a:endParaRPr lang="he-IL" sz="4000" dirty="0">
              <a:solidFill>
                <a:schemeClr val="bg1"/>
              </a:solidFill>
            </a:endParaRP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3073" y="23734"/>
            <a:ext cx="6416727" cy="6281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896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52181"/>
            <a:ext cx="11194093" cy="5988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266700" y="577850"/>
            <a:ext cx="3810000" cy="1295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b="1" dirty="0"/>
              <a:t>Easy to manipulate</a:t>
            </a:r>
            <a:r>
              <a:rPr lang="en-US" sz="3500" dirty="0"/>
              <a:t> in the digital era</a:t>
            </a:r>
            <a:endParaRPr lang="he-IL" sz="3500" dirty="0"/>
          </a:p>
        </p:txBody>
      </p:sp>
    </p:spTree>
    <p:extLst>
      <p:ext uri="{BB962C8B-B14F-4D97-AF65-F5344CB8AC3E}">
        <p14:creationId xmlns:p14="http://schemas.microsoft.com/office/powerpoint/2010/main" val="862321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75" y="120650"/>
            <a:ext cx="3163887" cy="17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581400" y="2025650"/>
            <a:ext cx="3139235" cy="1931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558" y="4083050"/>
            <a:ext cx="3121537"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417468" y="97865"/>
            <a:ext cx="3467100" cy="7391400"/>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7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333" y="882650"/>
            <a:ext cx="6122987" cy="819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0"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t="38460"/>
          <a:stretch/>
        </p:blipFill>
        <p:spPr bwMode="auto">
          <a:xfrm>
            <a:off x="365930" y="4646281"/>
            <a:ext cx="6038617" cy="1007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 y="2482850"/>
            <a:ext cx="62738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923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6317" t="18153" r="25936" b="-545"/>
          <a:stretch/>
        </p:blipFill>
        <p:spPr bwMode="auto">
          <a:xfrm>
            <a:off x="515587" y="3920"/>
            <a:ext cx="5872460" cy="6333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4682" y="532487"/>
            <a:ext cx="970859" cy="14411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6273" y="1778035"/>
            <a:ext cx="797131" cy="11139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6848" y="1787543"/>
            <a:ext cx="758681" cy="109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985" t="4397" r="13325" b="6087"/>
          <a:stretch/>
        </p:blipFill>
        <p:spPr bwMode="auto">
          <a:xfrm>
            <a:off x="4504723" y="1788939"/>
            <a:ext cx="908066" cy="11030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8293" y="5073649"/>
            <a:ext cx="1898105" cy="1062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U-Turn Arrow 4"/>
          <p:cNvSpPr/>
          <p:nvPr/>
        </p:nvSpPr>
        <p:spPr>
          <a:xfrm rot="16200000" flipV="1">
            <a:off x="5304604" y="3575815"/>
            <a:ext cx="2836863" cy="650927"/>
          </a:xfrm>
          <a:prstGeom prst="utur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1099" y="5073649"/>
            <a:ext cx="851767" cy="851767"/>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15314" y="3615812"/>
            <a:ext cx="764406" cy="764406"/>
          </a:xfrm>
          <a:prstGeom prst="rect">
            <a:avLst/>
          </a:prstGeom>
        </p:spPr>
      </p:pic>
      <p:sp>
        <p:nvSpPr>
          <p:cNvPr id="2" name="TextBox 1"/>
          <p:cNvSpPr txBox="1"/>
          <p:nvPr/>
        </p:nvSpPr>
        <p:spPr>
          <a:xfrm>
            <a:off x="6421757" y="1788940"/>
            <a:ext cx="2007502" cy="369332"/>
          </a:xfrm>
          <a:prstGeom prst="rect">
            <a:avLst/>
          </a:prstGeom>
          <a:noFill/>
        </p:spPr>
        <p:txBody>
          <a:bodyPr wrap="square" rtlCol="1">
            <a:spAutoFit/>
          </a:bodyPr>
          <a:lstStyle/>
          <a:p>
            <a:r>
              <a:rPr lang="en-US" b="1" dirty="0">
                <a:solidFill>
                  <a:schemeClr val="bg1"/>
                </a:solidFill>
              </a:rPr>
              <a:t>Dark propaganda</a:t>
            </a:r>
            <a:endParaRPr lang="he-IL" sz="1400" b="1" dirty="0">
              <a:solidFill>
                <a:schemeClr val="bg1"/>
              </a:solidFill>
            </a:endParaRPr>
          </a:p>
        </p:txBody>
      </p:sp>
      <p:sp>
        <p:nvSpPr>
          <p:cNvPr id="17" name="TextBox 16"/>
          <p:cNvSpPr txBox="1"/>
          <p:nvPr/>
        </p:nvSpPr>
        <p:spPr>
          <a:xfrm>
            <a:off x="6433353" y="5381266"/>
            <a:ext cx="2007502" cy="369332"/>
          </a:xfrm>
          <a:prstGeom prst="rect">
            <a:avLst/>
          </a:prstGeom>
          <a:noFill/>
        </p:spPr>
        <p:txBody>
          <a:bodyPr wrap="square" rtlCol="1">
            <a:spAutoFit/>
          </a:bodyPr>
          <a:lstStyle/>
          <a:p>
            <a:r>
              <a:rPr lang="en-US" b="1" dirty="0">
                <a:solidFill>
                  <a:schemeClr val="bg1"/>
                </a:solidFill>
              </a:rPr>
              <a:t>Dark propaganda</a:t>
            </a:r>
            <a:endParaRPr lang="he-IL" sz="1400" dirty="0">
              <a:solidFill>
                <a:schemeClr val="bg1"/>
              </a:solidFill>
            </a:endParaRP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0788" y="2512500"/>
            <a:ext cx="5067309" cy="1447802"/>
          </a:xfrm>
          <a:prstGeom prst="rect">
            <a:avLst/>
          </a:prstGeom>
        </p:spPr>
      </p:pic>
      <p:pic>
        <p:nvPicPr>
          <p:cNvPr id="2056" name="Picture 8" descr="C:\Users\Yael\AppData\Local\Microsoft\Windows\INetCache\IE\I2QEKS7P\France_road_sign_A14.svg[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15900" y="3230718"/>
            <a:ext cx="1524000" cy="13411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p:cNvPicPr>
            <a:picLocks noChangeAspect="1" noChangeArrowheads="1"/>
          </p:cNvPicPr>
          <p:nvPr/>
        </p:nvPicPr>
        <p:blipFill rotWithShape="1">
          <a:blip r:embed="rId13">
            <a:extLst>
              <a:ext uri="{28A0092B-C50C-407E-A947-70E740481C1C}">
                <a14:useLocalDpi xmlns:a14="http://schemas.microsoft.com/office/drawing/2010/main" val="0"/>
              </a:ext>
            </a:extLst>
          </a:blip>
          <a:srcRect l="54381" t="34074" r="21371" b="42915"/>
          <a:stretch/>
        </p:blipFill>
        <p:spPr bwMode="auto">
          <a:xfrm>
            <a:off x="804741" y="4235450"/>
            <a:ext cx="142350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04741" y="4380218"/>
            <a:ext cx="1747959" cy="646331"/>
          </a:xfrm>
          <a:prstGeom prst="rect">
            <a:avLst/>
          </a:prstGeom>
          <a:noFill/>
        </p:spPr>
        <p:txBody>
          <a:bodyPr wrap="square" rtlCol="1">
            <a:spAutoFit/>
          </a:bodyPr>
          <a:lstStyle/>
          <a:p>
            <a:r>
              <a:rPr lang="en-US" b="1" dirty="0"/>
              <a:t>World leaders fear fake news</a:t>
            </a:r>
            <a:endParaRPr lang="he-IL" b="1" dirty="0"/>
          </a:p>
        </p:txBody>
      </p:sp>
    </p:spTree>
    <p:extLst>
      <p:ext uri="{BB962C8B-B14F-4D97-AF65-F5344CB8AC3E}">
        <p14:creationId xmlns:p14="http://schemas.microsoft.com/office/powerpoint/2010/main" val="2112893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174750"/>
            <a:ext cx="9829800" cy="982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349250"/>
            <a:ext cx="4057816" cy="1785104"/>
          </a:xfrm>
          <a:prstGeom prst="rect">
            <a:avLst/>
          </a:prstGeom>
          <a:noFill/>
        </p:spPr>
        <p:txBody>
          <a:bodyPr wrap="square" rtlCol="1">
            <a:spAutoFit/>
          </a:bodyPr>
          <a:lstStyle/>
          <a:p>
            <a:r>
              <a:rPr lang="en-US" sz="2000" b="1" dirty="0">
                <a:solidFill>
                  <a:schemeClr val="bg1"/>
                </a:solidFill>
                <a:effectLst>
                  <a:outerShdw blurRad="38100" dist="38100" dir="2700000" algn="tl">
                    <a:srgbClr val="000000">
                      <a:alpha val="43137"/>
                    </a:srgbClr>
                  </a:outerShdw>
                </a:effectLst>
              </a:rPr>
              <a:t>Watchdog journalism </a:t>
            </a:r>
          </a:p>
          <a:p>
            <a:r>
              <a:rPr lang="en-US" sz="9000" b="1" dirty="0">
                <a:solidFill>
                  <a:schemeClr val="bg1"/>
                </a:solidFill>
                <a:effectLst>
                  <a:outerShdw blurRad="38100" dist="38100" dir="2700000" algn="tl">
                    <a:srgbClr val="000000">
                      <a:alpha val="43137"/>
                    </a:srgbClr>
                  </a:outerShdw>
                </a:effectLst>
              </a:rPr>
              <a:t>2019</a:t>
            </a:r>
            <a:endParaRPr lang="he-IL" sz="9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285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1080" b="1351"/>
          <a:stretch/>
        </p:blipFill>
        <p:spPr bwMode="auto">
          <a:xfrm>
            <a:off x="188259" y="196850"/>
            <a:ext cx="9466729" cy="5863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788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9563" y="301445"/>
            <a:ext cx="10248900" cy="1295400"/>
          </a:xfrm>
        </p:spPr>
        <p:txBody>
          <a:bodyPr/>
          <a:lstStyle/>
          <a:p>
            <a:r>
              <a:rPr lang="en-US" dirty="0">
                <a:solidFill>
                  <a:srgbClr val="FFFF00"/>
                </a:solidFill>
              </a:rPr>
              <a:t>Vision &amp; Mission</a:t>
            </a:r>
            <a:endParaRPr lang="he-IL" dirty="0">
              <a:solidFill>
                <a:srgbClr val="FFFF00"/>
              </a:solidFill>
            </a:endParaRPr>
          </a:p>
        </p:txBody>
      </p:sp>
      <p:sp>
        <p:nvSpPr>
          <p:cNvPr id="3" name="Subtitle 2"/>
          <p:cNvSpPr>
            <a:spLocks noGrp="1"/>
          </p:cNvSpPr>
          <p:nvPr>
            <p:ph type="subTitle" idx="1"/>
          </p:nvPr>
        </p:nvSpPr>
        <p:spPr>
          <a:xfrm>
            <a:off x="1028700" y="1797050"/>
            <a:ext cx="7572375" cy="1530047"/>
          </a:xfrm>
        </p:spPr>
        <p:txBody>
          <a:bodyPr>
            <a:noAutofit/>
          </a:bodyPr>
          <a:lstStyle/>
          <a:p>
            <a:r>
              <a:rPr lang="en-US" sz="4500" b="1" dirty="0">
                <a:solidFill>
                  <a:schemeClr val="bg1"/>
                </a:solidFill>
              </a:rPr>
              <a:t>Monitoring &amp; Detecting</a:t>
            </a:r>
          </a:p>
          <a:p>
            <a:r>
              <a:rPr lang="en-US" sz="4500" dirty="0">
                <a:solidFill>
                  <a:schemeClr val="bg1"/>
                </a:solidFill>
              </a:rPr>
              <a:t>Real-time </a:t>
            </a:r>
            <a:r>
              <a:rPr lang="en-US" sz="4500" dirty="0">
                <a:solidFill>
                  <a:srgbClr val="FF0000"/>
                </a:solidFill>
              </a:rPr>
              <a:t>Fake</a:t>
            </a:r>
            <a:r>
              <a:rPr lang="en-US" sz="4500" dirty="0">
                <a:solidFill>
                  <a:schemeClr val="bg1"/>
                </a:solidFill>
              </a:rPr>
              <a:t> </a:t>
            </a:r>
            <a:r>
              <a:rPr lang="en-US" sz="4500" dirty="0">
                <a:solidFill>
                  <a:srgbClr val="FF0000"/>
                </a:solidFill>
              </a:rPr>
              <a:t>News</a:t>
            </a:r>
            <a:endParaRPr lang="en-US" sz="4500" dirty="0">
              <a:solidFill>
                <a:schemeClr val="bg1"/>
              </a:solidFill>
            </a:endParaRPr>
          </a:p>
          <a:p>
            <a:r>
              <a:rPr lang="en-US" sz="4500" dirty="0">
                <a:solidFill>
                  <a:srgbClr val="00B050"/>
                </a:solidFill>
              </a:rPr>
              <a:t>Protect </a:t>
            </a:r>
            <a:r>
              <a:rPr lang="en-US" sz="4500" b="1" dirty="0">
                <a:solidFill>
                  <a:srgbClr val="00B050"/>
                </a:solidFill>
              </a:rPr>
              <a:t>society</a:t>
            </a:r>
            <a:r>
              <a:rPr lang="en-US" sz="4500" dirty="0">
                <a:solidFill>
                  <a:srgbClr val="00B050"/>
                </a:solidFill>
              </a:rPr>
              <a:t> and </a:t>
            </a:r>
            <a:r>
              <a:rPr lang="en-US" sz="4500" b="1" dirty="0">
                <a:solidFill>
                  <a:srgbClr val="00B050"/>
                </a:solidFill>
              </a:rPr>
              <a:t>businesses </a:t>
            </a:r>
            <a:r>
              <a:rPr lang="en-US" sz="4000" dirty="0">
                <a:solidFill>
                  <a:schemeClr val="bg1"/>
                </a:solidFill>
              </a:rPr>
              <a:t>from harmful </a:t>
            </a:r>
            <a:r>
              <a:rPr lang="en-US" sz="4000" b="1" dirty="0">
                <a:solidFill>
                  <a:schemeClr val="bg1"/>
                </a:solidFill>
              </a:rPr>
              <a:t>manipulation</a:t>
            </a:r>
            <a:r>
              <a:rPr lang="en-US" sz="4000" dirty="0">
                <a:solidFill>
                  <a:schemeClr val="bg1"/>
                </a:solidFill>
              </a:rPr>
              <a:t> using machine learning algorithms</a:t>
            </a:r>
            <a:endParaRPr lang="he-IL" sz="4000" b="1" dirty="0">
              <a:solidFill>
                <a:schemeClr val="bg1"/>
              </a:solidFill>
            </a:endParaRPr>
          </a:p>
        </p:txBody>
      </p:sp>
      <p:pic>
        <p:nvPicPr>
          <p:cNvPr id="5" name="Picture 4">
            <a:extLst>
              <a:ext uri="{FF2B5EF4-FFF2-40B4-BE49-F238E27FC236}">
                <a16:creationId xmlns:a16="http://schemas.microsoft.com/office/drawing/2014/main" id="{9CC61EC2-A613-48AB-89D6-2A6E8E4B94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1900" y="287247"/>
            <a:ext cx="1512908" cy="1323795"/>
          </a:xfrm>
          <a:prstGeom prst="rect">
            <a:avLst/>
          </a:prstGeom>
        </p:spPr>
      </p:pic>
    </p:spTree>
    <p:extLst>
      <p:ext uri="{BB962C8B-B14F-4D97-AF65-F5344CB8AC3E}">
        <p14:creationId xmlns:p14="http://schemas.microsoft.com/office/powerpoint/2010/main" val="370264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365129" y="184920"/>
            <a:ext cx="9099542" cy="5967459"/>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Content Placeholder 2"/>
          <p:cNvSpPr>
            <a:spLocks noGrp="1"/>
          </p:cNvSpPr>
          <p:nvPr>
            <p:ph idx="1"/>
          </p:nvPr>
        </p:nvSpPr>
        <p:spPr>
          <a:xfrm>
            <a:off x="593729" y="1810840"/>
            <a:ext cx="5429481" cy="4182325"/>
          </a:xfrm>
        </p:spPr>
        <p:txBody>
          <a:bodyPr>
            <a:normAutofit/>
          </a:bodyPr>
          <a:lstStyle/>
          <a:p>
            <a:pPr marL="457200" indent="-457200">
              <a:buFont typeface="+mj-lt"/>
              <a:buAutoNum type="arabicPeriod"/>
            </a:pPr>
            <a:r>
              <a:rPr lang="en-US" sz="2400" dirty="0">
                <a:solidFill>
                  <a:schemeClr val="bg1"/>
                </a:solidFill>
              </a:rPr>
              <a:t>Fake News </a:t>
            </a:r>
            <a:r>
              <a:rPr lang="en-US" sz="2400" b="1" dirty="0">
                <a:solidFill>
                  <a:srgbClr val="00B050"/>
                </a:solidFill>
              </a:rPr>
              <a:t>Targeted Detection </a:t>
            </a:r>
            <a:r>
              <a:rPr lang="en-US" sz="2400" b="1" dirty="0">
                <a:solidFill>
                  <a:schemeClr val="bg1"/>
                </a:solidFill>
              </a:rPr>
              <a:t>– B2B</a:t>
            </a:r>
          </a:p>
          <a:p>
            <a:pPr marL="800100" lvl="1" indent="-342900">
              <a:buFont typeface="+mj-lt"/>
              <a:buAutoNum type="arabicPeriod"/>
            </a:pPr>
            <a:r>
              <a:rPr lang="en-US" sz="1800" dirty="0">
                <a:solidFill>
                  <a:schemeClr val="bg1"/>
                </a:solidFill>
              </a:rPr>
              <a:t>Businesses</a:t>
            </a:r>
          </a:p>
          <a:p>
            <a:pPr marL="800100" lvl="1" indent="-342900">
              <a:buFont typeface="+mj-lt"/>
              <a:buAutoNum type="arabicPeriod"/>
            </a:pPr>
            <a:r>
              <a:rPr lang="en-US" sz="1800" dirty="0">
                <a:solidFill>
                  <a:schemeClr val="bg1"/>
                </a:solidFill>
              </a:rPr>
              <a:t>Individuals</a:t>
            </a:r>
          </a:p>
          <a:p>
            <a:pPr marL="0" indent="0">
              <a:buNone/>
            </a:pPr>
            <a:endParaRPr lang="en-US" sz="2400" b="1" dirty="0">
              <a:solidFill>
                <a:schemeClr val="bg1"/>
              </a:solidFill>
            </a:endParaRPr>
          </a:p>
          <a:p>
            <a:pPr marL="457200" indent="-457200">
              <a:buFont typeface="+mj-lt"/>
              <a:buAutoNum type="arabicPeriod" startAt="2"/>
            </a:pPr>
            <a:r>
              <a:rPr lang="en-US" sz="2400" b="1" dirty="0">
                <a:solidFill>
                  <a:schemeClr val="bg1"/>
                </a:solidFill>
              </a:rPr>
              <a:t>Chrome</a:t>
            </a:r>
            <a:r>
              <a:rPr lang="en-US" sz="2400" b="1" dirty="0">
                <a:solidFill>
                  <a:srgbClr val="00B050"/>
                </a:solidFill>
              </a:rPr>
              <a:t> Extension </a:t>
            </a:r>
            <a:r>
              <a:rPr lang="en-US" sz="2400" b="1" dirty="0">
                <a:solidFill>
                  <a:schemeClr val="bg1"/>
                </a:solidFill>
              </a:rPr>
              <a:t>– B2C</a:t>
            </a:r>
            <a:endParaRPr lang="en-US" sz="2000" dirty="0">
              <a:solidFill>
                <a:schemeClr val="bg1"/>
              </a:solidFill>
            </a:endParaRPr>
          </a:p>
          <a:p>
            <a:pPr marL="0" indent="0">
              <a:buNone/>
            </a:pPr>
            <a:r>
              <a:rPr lang="en-US" sz="2000" dirty="0">
                <a:solidFill>
                  <a:schemeClr val="bg1"/>
                </a:solidFill>
              </a:rPr>
              <a:t>      Fake detector, the </a:t>
            </a:r>
            <a:r>
              <a:rPr lang="en-US" sz="2000" b="1" dirty="0" err="1">
                <a:solidFill>
                  <a:schemeClr val="bg1"/>
                </a:solidFill>
              </a:rPr>
              <a:t>FakeWatch</a:t>
            </a:r>
            <a:r>
              <a:rPr lang="en-US" sz="2000" b="1" dirty="0">
                <a:solidFill>
                  <a:schemeClr val="bg1"/>
                </a:solidFill>
              </a:rPr>
              <a:t> Alarm</a:t>
            </a:r>
            <a:endParaRPr lang="he-IL" sz="2000" dirty="0">
              <a:solidFill>
                <a:schemeClr val="bg1"/>
              </a:solidFill>
            </a:endParaRPr>
          </a:p>
        </p:txBody>
      </p:sp>
      <p:sp>
        <p:nvSpPr>
          <p:cNvPr id="6" name="Subtitle 2">
            <a:extLst>
              <a:ext uri="{FF2B5EF4-FFF2-40B4-BE49-F238E27FC236}">
                <a16:creationId xmlns:a16="http://schemas.microsoft.com/office/drawing/2014/main" id="{123FAC3A-7A59-4029-A454-6DEF686882BB}"/>
              </a:ext>
            </a:extLst>
          </p:cNvPr>
          <p:cNvSpPr txBox="1">
            <a:spLocks/>
          </p:cNvSpPr>
          <p:nvPr/>
        </p:nvSpPr>
        <p:spPr>
          <a:xfrm>
            <a:off x="1498529" y="665980"/>
            <a:ext cx="7572375" cy="153004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4400" b="1" dirty="0">
                <a:solidFill>
                  <a:schemeClr val="bg1"/>
                </a:solidFill>
                <a:effectLst>
                  <a:outerShdw blurRad="38100" dist="38100" dir="2700000" algn="tl">
                    <a:srgbClr val="000000">
                      <a:alpha val="43137"/>
                    </a:srgbClr>
                  </a:outerShdw>
                </a:effectLst>
              </a:rPr>
              <a:t>Business</a:t>
            </a:r>
            <a:endParaRPr lang="he-IL" sz="2800" b="1"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1DE6FD7C-C987-4785-93FF-E618BCDCBE8F}"/>
              </a:ext>
            </a:extLst>
          </p:cNvPr>
          <p:cNvPicPr>
            <a:picLocks noChangeAspect="1"/>
          </p:cNvPicPr>
          <p:nvPr/>
        </p:nvPicPr>
        <p:blipFill rotWithShape="1">
          <a:blip r:embed="rId2" cstate="email">
            <a:clrChange>
              <a:clrFrom>
                <a:srgbClr val="2B2B2B"/>
              </a:clrFrom>
              <a:clrTo>
                <a:srgbClr val="2B2B2B">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53820" t="10093" r="35069" b="66574"/>
          <a:stretch/>
        </p:blipFill>
        <p:spPr>
          <a:xfrm>
            <a:off x="402170" y="327694"/>
            <a:ext cx="924984" cy="1214041"/>
          </a:xfrm>
          <a:prstGeom prst="rect">
            <a:avLst/>
          </a:prstGeom>
        </p:spPr>
      </p:pic>
      <p:pic>
        <p:nvPicPr>
          <p:cNvPr id="9" name="Picture 8">
            <a:extLst>
              <a:ext uri="{FF2B5EF4-FFF2-40B4-BE49-F238E27FC236}">
                <a16:creationId xmlns:a16="http://schemas.microsoft.com/office/drawing/2014/main" id="{CADF3BDC-808B-41DE-B7A8-FD479990F6A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5974" r="8333" b="2821"/>
          <a:stretch/>
        </p:blipFill>
        <p:spPr>
          <a:xfrm>
            <a:off x="6940172" y="184920"/>
            <a:ext cx="2524498" cy="5967459"/>
          </a:xfrm>
          <a:prstGeom prst="rect">
            <a:avLst/>
          </a:prstGeom>
        </p:spPr>
      </p:pic>
    </p:spTree>
    <p:extLst>
      <p:ext uri="{BB962C8B-B14F-4D97-AF65-F5344CB8AC3E}">
        <p14:creationId xmlns:p14="http://schemas.microsoft.com/office/powerpoint/2010/main" val="1885718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5129" y="184920"/>
            <a:ext cx="9099542" cy="5967459"/>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Content Placeholder 2"/>
          <p:cNvSpPr>
            <a:spLocks noGrp="1"/>
          </p:cNvSpPr>
          <p:nvPr>
            <p:ph idx="1"/>
          </p:nvPr>
        </p:nvSpPr>
        <p:spPr>
          <a:xfrm>
            <a:off x="593729" y="1810840"/>
            <a:ext cx="5429481" cy="4182325"/>
          </a:xfrm>
        </p:spPr>
        <p:txBody>
          <a:bodyPr>
            <a:normAutofit/>
          </a:bodyPr>
          <a:lstStyle/>
          <a:p>
            <a:pPr marL="457200" indent="-457200">
              <a:buFont typeface="+mj-lt"/>
              <a:buAutoNum type="arabicPeriod"/>
            </a:pPr>
            <a:r>
              <a:rPr lang="en-US" sz="2400" dirty="0">
                <a:solidFill>
                  <a:schemeClr val="bg1"/>
                </a:solidFill>
              </a:rPr>
              <a:t>Fake News </a:t>
            </a:r>
            <a:r>
              <a:rPr lang="en-US" sz="2400" b="1" dirty="0">
                <a:solidFill>
                  <a:srgbClr val="00B050"/>
                </a:solidFill>
              </a:rPr>
              <a:t>Targeted Detection </a:t>
            </a:r>
            <a:endParaRPr lang="en-US" sz="2400" b="1" dirty="0">
              <a:solidFill>
                <a:schemeClr val="bg1"/>
              </a:solidFill>
            </a:endParaRPr>
          </a:p>
          <a:p>
            <a:pPr marL="800100" lvl="1" indent="-342900">
              <a:buFont typeface="+mj-lt"/>
              <a:buAutoNum type="arabicPeriod"/>
            </a:pPr>
            <a:r>
              <a:rPr lang="en-US" sz="1800" dirty="0">
                <a:solidFill>
                  <a:schemeClr val="bg1"/>
                </a:solidFill>
              </a:rPr>
              <a:t>Businesses</a:t>
            </a:r>
          </a:p>
          <a:p>
            <a:pPr marL="800100" lvl="1" indent="-342900">
              <a:buFont typeface="+mj-lt"/>
              <a:buAutoNum type="arabicPeriod"/>
            </a:pPr>
            <a:r>
              <a:rPr lang="en-US" sz="1800" dirty="0">
                <a:solidFill>
                  <a:schemeClr val="bg1"/>
                </a:solidFill>
              </a:rPr>
              <a:t>Individuals</a:t>
            </a:r>
          </a:p>
          <a:p>
            <a:pPr marL="0" indent="0">
              <a:buNone/>
            </a:pPr>
            <a:endParaRPr lang="en-US" sz="2400" b="1" dirty="0">
              <a:solidFill>
                <a:schemeClr val="bg1"/>
              </a:solidFill>
            </a:endParaRPr>
          </a:p>
        </p:txBody>
      </p:sp>
      <p:sp>
        <p:nvSpPr>
          <p:cNvPr id="6" name="Subtitle 2">
            <a:extLst>
              <a:ext uri="{FF2B5EF4-FFF2-40B4-BE49-F238E27FC236}">
                <a16:creationId xmlns:a16="http://schemas.microsoft.com/office/drawing/2014/main" id="{123FAC3A-7A59-4029-A454-6DEF686882BB}"/>
              </a:ext>
            </a:extLst>
          </p:cNvPr>
          <p:cNvSpPr txBox="1">
            <a:spLocks/>
          </p:cNvSpPr>
          <p:nvPr/>
        </p:nvSpPr>
        <p:spPr>
          <a:xfrm>
            <a:off x="1498529" y="665980"/>
            <a:ext cx="7572375" cy="153004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4400" b="1" dirty="0">
                <a:solidFill>
                  <a:schemeClr val="bg1"/>
                </a:solidFill>
                <a:effectLst>
                  <a:outerShdw blurRad="38100" dist="38100" dir="2700000" algn="tl">
                    <a:srgbClr val="000000">
                      <a:alpha val="43137"/>
                    </a:srgbClr>
                  </a:outerShdw>
                </a:effectLst>
              </a:rPr>
              <a:t>Business – B2B</a:t>
            </a:r>
            <a:endParaRPr lang="he-IL" sz="2800" b="1"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1DE6FD7C-C987-4785-93FF-E618BCDCBE8F}"/>
              </a:ext>
            </a:extLst>
          </p:cNvPr>
          <p:cNvPicPr>
            <a:picLocks noChangeAspect="1"/>
          </p:cNvPicPr>
          <p:nvPr/>
        </p:nvPicPr>
        <p:blipFill rotWithShape="1">
          <a:blip r:embed="rId2" cstate="email">
            <a:clrChange>
              <a:clrFrom>
                <a:srgbClr val="2B2B2B"/>
              </a:clrFrom>
              <a:clrTo>
                <a:srgbClr val="2B2B2B">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53820" t="10093" r="35069" b="66574"/>
          <a:stretch/>
        </p:blipFill>
        <p:spPr>
          <a:xfrm>
            <a:off x="402170" y="327694"/>
            <a:ext cx="924984" cy="1214041"/>
          </a:xfrm>
          <a:prstGeom prst="rect">
            <a:avLst/>
          </a:prstGeom>
        </p:spPr>
      </p:pic>
      <p:pic>
        <p:nvPicPr>
          <p:cNvPr id="9" name="Picture 8">
            <a:extLst>
              <a:ext uri="{FF2B5EF4-FFF2-40B4-BE49-F238E27FC236}">
                <a16:creationId xmlns:a16="http://schemas.microsoft.com/office/drawing/2014/main" id="{CADF3BDC-808B-41DE-B7A8-FD479990F6A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5974" r="8333" b="2821"/>
          <a:stretch/>
        </p:blipFill>
        <p:spPr>
          <a:xfrm>
            <a:off x="6940172" y="184920"/>
            <a:ext cx="2524498" cy="5967459"/>
          </a:xfrm>
          <a:prstGeom prst="rect">
            <a:avLst/>
          </a:prstGeom>
        </p:spPr>
      </p:pic>
      <p:graphicFrame>
        <p:nvGraphicFramePr>
          <p:cNvPr id="14" name="Diagram 13">
            <a:extLst>
              <a:ext uri="{FF2B5EF4-FFF2-40B4-BE49-F238E27FC236}">
                <a16:creationId xmlns:a16="http://schemas.microsoft.com/office/drawing/2014/main" id="{E711B41E-FE20-44AA-90EF-71B2D2727B8E}"/>
              </a:ext>
            </a:extLst>
          </p:cNvPr>
          <p:cNvGraphicFramePr/>
          <p:nvPr>
            <p:extLst>
              <p:ext uri="{D42A27DB-BD31-4B8C-83A1-F6EECF244321}">
                <p14:modId xmlns:p14="http://schemas.microsoft.com/office/powerpoint/2010/main" val="2685119969"/>
              </p:ext>
            </p:extLst>
          </p:nvPr>
        </p:nvGraphicFramePr>
        <p:xfrm>
          <a:off x="563405" y="2813236"/>
          <a:ext cx="5490128" cy="32595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2">
            <a:extLst>
              <a:ext uri="{FF2B5EF4-FFF2-40B4-BE49-F238E27FC236}">
                <a16:creationId xmlns:a16="http://schemas.microsoft.com/office/drawing/2014/main" id="{9508AE22-2952-43EE-AE5E-07CB90B058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6327" y="4805120"/>
            <a:ext cx="1147763" cy="1147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2" name="Picture 5">
            <a:extLst>
              <a:ext uri="{FF2B5EF4-FFF2-40B4-BE49-F238E27FC236}">
                <a16:creationId xmlns:a16="http://schemas.microsoft.com/office/drawing/2014/main" id="{7B73C7FE-6537-475D-B6CB-91EE1DA7A46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188" y="5189536"/>
            <a:ext cx="1836423" cy="114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id="{0405E13F-04E7-4035-9E3A-35D07B3202FD}"/>
              </a:ext>
            </a:extLst>
          </p:cNvPr>
          <p:cNvPicPr>
            <a:picLocks noChangeAspect="1"/>
          </p:cNvPicPr>
          <p:nvPr/>
        </p:nvPicPr>
        <p:blipFill rotWithShape="1">
          <a:blip r:embed="rId12"/>
          <a:srcRect l="36133" t="32" r="34000" b="40400"/>
          <a:stretch/>
        </p:blipFill>
        <p:spPr>
          <a:xfrm>
            <a:off x="2539411" y="5004615"/>
            <a:ext cx="863222" cy="1147764"/>
          </a:xfrm>
          <a:prstGeom prst="rect">
            <a:avLst/>
          </a:prstGeom>
          <a:noFill/>
          <a:ln>
            <a:noFill/>
          </a:ln>
        </p:spPr>
      </p:pic>
    </p:spTree>
    <p:extLst>
      <p:ext uri="{BB962C8B-B14F-4D97-AF65-F5344CB8AC3E}">
        <p14:creationId xmlns:p14="http://schemas.microsoft.com/office/powerpoint/2010/main" val="427902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482850"/>
            <a:ext cx="8846820" cy="1056217"/>
          </a:xfrm>
        </p:spPr>
        <p:txBody>
          <a:bodyPr/>
          <a:lstStyle/>
          <a:p>
            <a:r>
              <a:rPr lang="en-US" b="1" dirty="0">
                <a:solidFill>
                  <a:schemeClr val="bg1"/>
                </a:solidFill>
              </a:rPr>
              <a:t>Fake</a:t>
            </a:r>
            <a:endParaRPr lang="he-IL" b="1" dirty="0">
              <a:solidFill>
                <a:schemeClr val="bg1"/>
              </a:solidFill>
            </a:endParaRPr>
          </a:p>
        </p:txBody>
      </p:sp>
    </p:spTree>
    <p:extLst>
      <p:ext uri="{BB962C8B-B14F-4D97-AF65-F5344CB8AC3E}">
        <p14:creationId xmlns:p14="http://schemas.microsoft.com/office/powerpoint/2010/main" val="267647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68F365-ED04-443D-825E-EA34C44018E0}"/>
              </a:ext>
            </a:extLst>
          </p:cNvPr>
          <p:cNvPicPr>
            <a:picLocks noChangeAspect="1"/>
          </p:cNvPicPr>
          <p:nvPr/>
        </p:nvPicPr>
        <p:blipFill rotWithShape="1">
          <a:blip r:embed="rId2">
            <a:extLst>
              <a:ext uri="{28A0092B-C50C-407E-A947-70E740481C1C}">
                <a14:useLocalDpi xmlns:a14="http://schemas.microsoft.com/office/drawing/2010/main" val="0"/>
              </a:ext>
            </a:extLst>
          </a:blip>
          <a:srcRect r="7585"/>
          <a:stretch/>
        </p:blipFill>
        <p:spPr>
          <a:xfrm>
            <a:off x="-563217" y="6350"/>
            <a:ext cx="10401300" cy="6330950"/>
          </a:xfrm>
          <a:prstGeom prst="rect">
            <a:avLst/>
          </a:prstGeom>
        </p:spPr>
      </p:pic>
      <p:sp>
        <p:nvSpPr>
          <p:cNvPr id="2" name="Title 1"/>
          <p:cNvSpPr>
            <a:spLocks noGrp="1"/>
          </p:cNvSpPr>
          <p:nvPr>
            <p:ph type="title"/>
          </p:nvPr>
        </p:nvSpPr>
        <p:spPr>
          <a:xfrm>
            <a:off x="-571500" y="11043"/>
            <a:ext cx="10401300" cy="1056217"/>
          </a:xfrm>
          <a:solidFill>
            <a:srgbClr val="FFFFFF">
              <a:alpha val="30196"/>
            </a:srgbClr>
          </a:solidFill>
        </p:spPr>
        <p:txBody>
          <a:bodyPr>
            <a:normAutofit fontScale="90000"/>
          </a:bodyPr>
          <a:lstStyle/>
          <a:p>
            <a:r>
              <a:rPr lang="en-US" dirty="0">
                <a:solidFill>
                  <a:schemeClr val="bg1"/>
                </a:solidFill>
                <a:effectLst>
                  <a:outerShdw blurRad="38100" dist="38100" dir="2700000" algn="tl">
                    <a:srgbClr val="000000">
                      <a:alpha val="43137"/>
                    </a:srgbClr>
                  </a:outerShdw>
                </a:effectLst>
              </a:rPr>
              <a:t>Our business guideline</a:t>
            </a: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 is to seek </a:t>
            </a:r>
            <a:r>
              <a:rPr lang="en-US" sz="4900" b="1" dirty="0">
                <a:solidFill>
                  <a:srgbClr val="00B050"/>
                </a:solidFill>
                <a:effectLst>
                  <a:outerShdw blurRad="38100" dist="38100" dir="2700000" algn="tl">
                    <a:srgbClr val="000000">
                      <a:alpha val="43137"/>
                    </a:srgbClr>
                  </a:outerShdw>
                </a:effectLst>
              </a:rPr>
              <a:t>High Recall</a:t>
            </a:r>
            <a:endParaRPr lang="he-IL"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01219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5129" y="184920"/>
            <a:ext cx="9099542" cy="5967459"/>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Content Placeholder 2"/>
          <p:cNvSpPr>
            <a:spLocks noGrp="1"/>
          </p:cNvSpPr>
          <p:nvPr>
            <p:ph idx="1"/>
          </p:nvPr>
        </p:nvSpPr>
        <p:spPr>
          <a:xfrm>
            <a:off x="593729" y="1810840"/>
            <a:ext cx="5429481" cy="4182325"/>
          </a:xfrm>
        </p:spPr>
        <p:txBody>
          <a:bodyPr>
            <a:normAutofit/>
          </a:bodyPr>
          <a:lstStyle/>
          <a:p>
            <a:pPr marL="0" indent="0">
              <a:buNone/>
            </a:pPr>
            <a:endParaRPr lang="en-US" sz="2400" b="1" dirty="0">
              <a:solidFill>
                <a:schemeClr val="bg1"/>
              </a:solidFill>
            </a:endParaRPr>
          </a:p>
          <a:p>
            <a:pPr marL="457200" indent="-457200">
              <a:buFont typeface="+mj-lt"/>
              <a:buAutoNum type="arabicPeriod" startAt="2"/>
            </a:pPr>
            <a:r>
              <a:rPr lang="en-US" sz="2400" b="1" dirty="0">
                <a:solidFill>
                  <a:schemeClr val="bg1"/>
                </a:solidFill>
              </a:rPr>
              <a:t>Chrome</a:t>
            </a:r>
            <a:r>
              <a:rPr lang="en-US" sz="2400" b="1" dirty="0">
                <a:solidFill>
                  <a:srgbClr val="00B050"/>
                </a:solidFill>
              </a:rPr>
              <a:t> Extension </a:t>
            </a:r>
            <a:endParaRPr lang="en-US" sz="2000" dirty="0">
              <a:solidFill>
                <a:schemeClr val="bg1"/>
              </a:solidFill>
            </a:endParaRPr>
          </a:p>
          <a:p>
            <a:pPr marL="0" indent="0">
              <a:buNone/>
            </a:pPr>
            <a:r>
              <a:rPr lang="en-US" sz="2000" dirty="0">
                <a:solidFill>
                  <a:schemeClr val="bg1"/>
                </a:solidFill>
              </a:rPr>
              <a:t>      Fake detector, the </a:t>
            </a:r>
            <a:r>
              <a:rPr lang="en-US" sz="2000" b="1" dirty="0" err="1">
                <a:solidFill>
                  <a:schemeClr val="bg1"/>
                </a:solidFill>
              </a:rPr>
              <a:t>FakeWatch</a:t>
            </a:r>
            <a:r>
              <a:rPr lang="en-US" sz="2000" b="1" dirty="0">
                <a:solidFill>
                  <a:schemeClr val="bg1"/>
                </a:solidFill>
              </a:rPr>
              <a:t> Alarm</a:t>
            </a:r>
            <a:endParaRPr lang="he-IL" sz="2000" dirty="0">
              <a:solidFill>
                <a:schemeClr val="bg1"/>
              </a:solidFill>
            </a:endParaRPr>
          </a:p>
        </p:txBody>
      </p:sp>
      <p:sp>
        <p:nvSpPr>
          <p:cNvPr id="6" name="Subtitle 2">
            <a:extLst>
              <a:ext uri="{FF2B5EF4-FFF2-40B4-BE49-F238E27FC236}">
                <a16:creationId xmlns:a16="http://schemas.microsoft.com/office/drawing/2014/main" id="{123FAC3A-7A59-4029-A454-6DEF686882BB}"/>
              </a:ext>
            </a:extLst>
          </p:cNvPr>
          <p:cNvSpPr txBox="1">
            <a:spLocks/>
          </p:cNvSpPr>
          <p:nvPr/>
        </p:nvSpPr>
        <p:spPr>
          <a:xfrm>
            <a:off x="1498529" y="665980"/>
            <a:ext cx="7572375" cy="153004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4400" b="1" dirty="0">
                <a:solidFill>
                  <a:schemeClr val="bg1"/>
                </a:solidFill>
                <a:effectLst>
                  <a:outerShdw blurRad="38100" dist="38100" dir="2700000" algn="tl">
                    <a:srgbClr val="000000">
                      <a:alpha val="43137"/>
                    </a:srgbClr>
                  </a:outerShdw>
                </a:effectLst>
              </a:rPr>
              <a:t>Business – B2C</a:t>
            </a:r>
            <a:endParaRPr lang="he-IL" sz="2800" b="1"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1DE6FD7C-C987-4785-93FF-E618BCDCBE8F}"/>
              </a:ext>
            </a:extLst>
          </p:cNvPr>
          <p:cNvPicPr>
            <a:picLocks noChangeAspect="1"/>
          </p:cNvPicPr>
          <p:nvPr/>
        </p:nvPicPr>
        <p:blipFill rotWithShape="1">
          <a:blip r:embed="rId2" cstate="email">
            <a:clrChange>
              <a:clrFrom>
                <a:srgbClr val="2B2B2B"/>
              </a:clrFrom>
              <a:clrTo>
                <a:srgbClr val="2B2B2B">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53820" t="10093" r="35069" b="66574"/>
          <a:stretch/>
        </p:blipFill>
        <p:spPr>
          <a:xfrm>
            <a:off x="402170" y="327694"/>
            <a:ext cx="924984" cy="1214041"/>
          </a:xfrm>
          <a:prstGeom prst="rect">
            <a:avLst/>
          </a:prstGeom>
        </p:spPr>
      </p:pic>
      <p:pic>
        <p:nvPicPr>
          <p:cNvPr id="9" name="Picture 8">
            <a:extLst>
              <a:ext uri="{FF2B5EF4-FFF2-40B4-BE49-F238E27FC236}">
                <a16:creationId xmlns:a16="http://schemas.microsoft.com/office/drawing/2014/main" id="{CADF3BDC-808B-41DE-B7A8-FD479990F6A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5974" r="8333" b="2821"/>
          <a:stretch/>
        </p:blipFill>
        <p:spPr>
          <a:xfrm>
            <a:off x="6940172" y="184920"/>
            <a:ext cx="2524498" cy="5967459"/>
          </a:xfrm>
          <a:prstGeom prst="rect">
            <a:avLst/>
          </a:prstGeom>
        </p:spPr>
      </p:pic>
    </p:spTree>
    <p:extLst>
      <p:ext uri="{BB962C8B-B14F-4D97-AF65-F5344CB8AC3E}">
        <p14:creationId xmlns:p14="http://schemas.microsoft.com/office/powerpoint/2010/main" val="1266578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Moral and Social value</a:t>
            </a:r>
            <a:endParaRPr lang="he-IL" dirty="0">
              <a:solidFill>
                <a:schemeClr val="bg1"/>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10322653"/>
              </p:ext>
            </p:extLst>
          </p:nvPr>
        </p:nvGraphicFramePr>
        <p:xfrm>
          <a:off x="492125" y="1477963"/>
          <a:ext cx="8845550" cy="4183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own Arrow 6"/>
          <p:cNvSpPr/>
          <p:nvPr/>
        </p:nvSpPr>
        <p:spPr>
          <a:xfrm rot="16200000">
            <a:off x="4457700" y="4006850"/>
            <a:ext cx="990600" cy="838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97296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2165350"/>
            <a:ext cx="16850470" cy="11233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7704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C54A8FA-FD17-4BA0-BF87-F06EA9039DB9}"/>
              </a:ext>
            </a:extLst>
          </p:cNvPr>
          <p:cNvSpPr/>
          <p:nvPr/>
        </p:nvSpPr>
        <p:spPr>
          <a:xfrm>
            <a:off x="2394081" y="39687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2</a:t>
            </a:r>
            <a:endParaRPr lang="en-US" sz="4000" dirty="0"/>
          </a:p>
        </p:txBody>
      </p:sp>
      <p:sp>
        <p:nvSpPr>
          <p:cNvPr id="8" name="Oval 7">
            <a:extLst>
              <a:ext uri="{FF2B5EF4-FFF2-40B4-BE49-F238E27FC236}">
                <a16:creationId xmlns:a16="http://schemas.microsoft.com/office/drawing/2014/main" id="{CCB8A312-273E-4A1C-B5B1-4EA9980AE554}"/>
              </a:ext>
            </a:extLst>
          </p:cNvPr>
          <p:cNvSpPr/>
          <p:nvPr/>
        </p:nvSpPr>
        <p:spPr>
          <a:xfrm>
            <a:off x="534785" y="48450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1</a:t>
            </a:r>
            <a:endParaRPr lang="en-US" sz="4000" dirty="0"/>
          </a:p>
        </p:txBody>
      </p:sp>
      <p:sp>
        <p:nvSpPr>
          <p:cNvPr id="32" name="TextBox 31">
            <a:extLst>
              <a:ext uri="{FF2B5EF4-FFF2-40B4-BE49-F238E27FC236}">
                <a16:creationId xmlns:a16="http://schemas.microsoft.com/office/drawing/2014/main" id="{84EB8BAB-E1BC-4971-B193-CFEA254D2841}"/>
              </a:ext>
            </a:extLst>
          </p:cNvPr>
          <p:cNvSpPr txBox="1"/>
          <p:nvPr/>
        </p:nvSpPr>
        <p:spPr>
          <a:xfrm>
            <a:off x="-52205"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Fake News DB</a:t>
            </a:r>
          </a:p>
          <a:p>
            <a:pPr algn="ctr"/>
            <a:r>
              <a:rPr lang="en-US" b="1" dirty="0">
                <a:solidFill>
                  <a:schemeClr val="bg1"/>
                </a:solidFill>
                <a:latin typeface="Helvetica" pitchFamily="2" charset="0"/>
              </a:rPr>
              <a:t>4000 Articles</a:t>
            </a:r>
          </a:p>
          <a:p>
            <a:pPr marL="285750" indent="-285750">
              <a:buFont typeface="Arial" panose="020B0604020202020204" pitchFamily="34" charset="0"/>
              <a:buChar char="•"/>
            </a:pPr>
            <a:r>
              <a:rPr lang="en-US" sz="1200" b="1" dirty="0">
                <a:solidFill>
                  <a:schemeClr val="bg1"/>
                </a:solidFill>
                <a:latin typeface="Helvetica" pitchFamily="2" charset="0"/>
              </a:rPr>
              <a:t>Head</a:t>
            </a:r>
          </a:p>
          <a:p>
            <a:pPr marL="285750" indent="-285750">
              <a:buFont typeface="Arial" panose="020B0604020202020204" pitchFamily="34" charset="0"/>
              <a:buChar char="•"/>
            </a:pPr>
            <a:r>
              <a:rPr lang="en-US" sz="1200" b="1" dirty="0">
                <a:solidFill>
                  <a:schemeClr val="bg1"/>
                </a:solidFill>
                <a:latin typeface="Helvetica" pitchFamily="2" charset="0"/>
              </a:rPr>
              <a:t>Body</a:t>
            </a:r>
          </a:p>
          <a:p>
            <a:pPr marL="285750" indent="-285750">
              <a:buFont typeface="Arial" panose="020B0604020202020204" pitchFamily="34" charset="0"/>
              <a:buChar char="•"/>
            </a:pPr>
            <a:r>
              <a:rPr lang="en-US" sz="1200" b="1" dirty="0">
                <a:solidFill>
                  <a:schemeClr val="bg1"/>
                </a:solidFill>
                <a:latin typeface="Helvetica" pitchFamily="2" charset="0"/>
              </a:rPr>
              <a:t>URL</a:t>
            </a:r>
          </a:p>
          <a:p>
            <a:pPr marL="285750" indent="-285750">
              <a:buFont typeface="Arial" panose="020B0604020202020204" pitchFamily="34" charset="0"/>
              <a:buChar char="•"/>
            </a:pPr>
            <a:r>
              <a:rPr lang="en-US" sz="1200" b="1" dirty="0">
                <a:solidFill>
                  <a:schemeClr val="bg1"/>
                </a:solidFill>
                <a:latin typeface="Helvetica" pitchFamily="2" charset="0"/>
              </a:rPr>
              <a:t>Fake/Real</a:t>
            </a:r>
          </a:p>
        </p:txBody>
      </p:sp>
      <p:cxnSp>
        <p:nvCxnSpPr>
          <p:cNvPr id="34" name="Straight Connector 33">
            <a:extLst>
              <a:ext uri="{FF2B5EF4-FFF2-40B4-BE49-F238E27FC236}">
                <a16:creationId xmlns:a16="http://schemas.microsoft.com/office/drawing/2014/main" id="{D09242CC-87C1-42EE-B2C3-8E64AD88CA03}"/>
              </a:ext>
            </a:extLst>
          </p:cNvPr>
          <p:cNvCxnSpPr>
            <a:cxnSpLocks/>
          </p:cNvCxnSpPr>
          <p:nvPr/>
        </p:nvCxnSpPr>
        <p:spPr>
          <a:xfrm>
            <a:off x="17907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691CF8-06FE-4A18-B562-963EFD0165D7}"/>
              </a:ext>
            </a:extLst>
          </p:cNvPr>
          <p:cNvCxnSpPr>
            <a:cxnSpLocks/>
          </p:cNvCxnSpPr>
          <p:nvPr/>
        </p:nvCxnSpPr>
        <p:spPr>
          <a:xfrm>
            <a:off x="3704686" y="49003"/>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228B74D-5C17-4957-A257-13423C585837}"/>
              </a:ext>
            </a:extLst>
          </p:cNvPr>
          <p:cNvSpPr txBox="1"/>
          <p:nvPr/>
        </p:nvSpPr>
        <p:spPr>
          <a:xfrm>
            <a:off x="1819997"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DB Enrichment</a:t>
            </a:r>
          </a:p>
          <a:p>
            <a:pPr algn="ctr"/>
            <a:r>
              <a:rPr lang="en-US" b="1" dirty="0">
                <a:solidFill>
                  <a:schemeClr val="bg1"/>
                </a:solidFill>
                <a:latin typeface="Helvetica" pitchFamily="2" charset="0"/>
              </a:rPr>
              <a:t>21177</a:t>
            </a:r>
            <a:r>
              <a:rPr lang="en-US" sz="1200" b="1" dirty="0">
                <a:solidFill>
                  <a:schemeClr val="bg1"/>
                </a:solidFill>
                <a:latin typeface="Helvetica" pitchFamily="2" charset="0"/>
              </a:rPr>
              <a:t> </a:t>
            </a:r>
            <a:r>
              <a:rPr lang="en-US" b="1" dirty="0">
                <a:solidFill>
                  <a:schemeClr val="bg1"/>
                </a:solidFill>
                <a:latin typeface="Helvetica" pitchFamily="2" charset="0"/>
              </a:rPr>
              <a:t>Articles</a:t>
            </a:r>
          </a:p>
          <a:p>
            <a:pPr marL="285750" indent="-285750">
              <a:buFont typeface="Arial" panose="020B0604020202020204" pitchFamily="34" charset="0"/>
              <a:buChar char="•"/>
            </a:pPr>
            <a:r>
              <a:rPr lang="en-US" sz="1200" b="1" dirty="0">
                <a:solidFill>
                  <a:schemeClr val="bg1"/>
                </a:solidFill>
                <a:latin typeface="Helvetica" pitchFamily="2" charset="0"/>
              </a:rPr>
              <a:t>Additional DBs</a:t>
            </a:r>
          </a:p>
          <a:p>
            <a:pPr marL="285750" indent="-285750">
              <a:buFont typeface="Arial" panose="020B0604020202020204" pitchFamily="34" charset="0"/>
              <a:buChar char="•"/>
            </a:pPr>
            <a:endParaRPr lang="en-US" sz="1200" b="1" dirty="0">
              <a:solidFill>
                <a:schemeClr val="bg1"/>
              </a:solidFill>
              <a:latin typeface="Helvetica" pitchFamily="2" charset="0"/>
            </a:endParaRPr>
          </a:p>
          <a:p>
            <a:pPr marL="285750" indent="-285750">
              <a:buFont typeface="Arial" panose="020B0604020202020204" pitchFamily="34" charset="0"/>
              <a:buChar char="•"/>
            </a:pPr>
            <a:r>
              <a:rPr lang="en-US" sz="1200" b="1" dirty="0">
                <a:solidFill>
                  <a:schemeClr val="bg1"/>
                </a:solidFill>
                <a:latin typeface="Helvetica" pitchFamily="2" charset="0"/>
              </a:rPr>
              <a:t>Newspaper API</a:t>
            </a:r>
          </a:p>
          <a:p>
            <a:endParaRPr lang="en-US" sz="1200" b="1" dirty="0">
              <a:solidFill>
                <a:schemeClr val="bg1"/>
              </a:solidFill>
              <a:latin typeface="Helvetica" pitchFamily="2" charset="0"/>
            </a:endParaRPr>
          </a:p>
        </p:txBody>
      </p:sp>
      <p:pic>
        <p:nvPicPr>
          <p:cNvPr id="54" name="Picture 53">
            <a:extLst>
              <a:ext uri="{FF2B5EF4-FFF2-40B4-BE49-F238E27FC236}">
                <a16:creationId xmlns:a16="http://schemas.microsoft.com/office/drawing/2014/main" id="{112795BC-F530-4B0F-949A-0A35722734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8358" y="2975956"/>
            <a:ext cx="849323" cy="849323"/>
          </a:xfrm>
          <a:prstGeom prst="rect">
            <a:avLst/>
          </a:prstGeom>
        </p:spPr>
      </p:pic>
      <p:cxnSp>
        <p:nvCxnSpPr>
          <p:cNvPr id="46" name="Straight Arrow Connector 45">
            <a:extLst>
              <a:ext uri="{FF2B5EF4-FFF2-40B4-BE49-F238E27FC236}">
                <a16:creationId xmlns:a16="http://schemas.microsoft.com/office/drawing/2014/main" id="{2ADCBC11-2B87-4AC5-A704-0CF69D98670D}"/>
              </a:ext>
            </a:extLst>
          </p:cNvPr>
          <p:cNvCxnSpPr>
            <a:cxnSpLocks/>
          </p:cNvCxnSpPr>
          <p:nvPr/>
        </p:nvCxnSpPr>
        <p:spPr>
          <a:xfrm flipV="1">
            <a:off x="1335132" y="4484185"/>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Internet">
            <a:extLst>
              <a:ext uri="{FF2B5EF4-FFF2-40B4-BE49-F238E27FC236}">
                <a16:creationId xmlns:a16="http://schemas.microsoft.com/office/drawing/2014/main" id="{A618805D-3FFC-4CBA-BA18-61867206B3D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774" y="3968750"/>
            <a:ext cx="914400" cy="914400"/>
          </a:xfrm>
          <a:prstGeom prst="rect">
            <a:avLst/>
          </a:prstGeom>
        </p:spPr>
      </p:pic>
      <p:pic>
        <p:nvPicPr>
          <p:cNvPr id="52" name="Picture 8" descr="media outlets">
            <a:extLst>
              <a:ext uri="{FF2B5EF4-FFF2-40B4-BE49-F238E27FC236}">
                <a16:creationId xmlns:a16="http://schemas.microsoft.com/office/drawing/2014/main" id="{047EA527-BF9A-4923-A161-5C150DF8C8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86" y="-1"/>
            <a:ext cx="6125114" cy="633730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5756CDED-6EDA-4732-A8B9-4A931C0B0F84}"/>
              </a:ext>
            </a:extLst>
          </p:cNvPr>
          <p:cNvSpPr/>
          <p:nvPr/>
        </p:nvSpPr>
        <p:spPr>
          <a:xfrm>
            <a:off x="-10270" y="2101849"/>
            <a:ext cx="9829800" cy="2133600"/>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800" dirty="0"/>
              <a:t>92,738,400 Words </a:t>
            </a:r>
          </a:p>
        </p:txBody>
      </p:sp>
    </p:spTree>
    <p:extLst>
      <p:ext uri="{BB962C8B-B14F-4D97-AF65-F5344CB8AC3E}">
        <p14:creationId xmlns:p14="http://schemas.microsoft.com/office/powerpoint/2010/main" val="236484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2" presetClass="entr" presetSubtype="4"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down)">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0" grpId="0"/>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8A45-88C8-4ADC-AEEB-44B85B5569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4CA353-5F07-4273-9119-8780C234A8C7}"/>
              </a:ext>
            </a:extLst>
          </p:cNvPr>
          <p:cNvSpPr>
            <a:spLocks noGrp="1"/>
          </p:cNvSpPr>
          <p:nvPr>
            <p:ph sz="quarter" idx="13"/>
          </p:nvPr>
        </p:nvSpPr>
        <p:spPr/>
        <p:txBody>
          <a:bodyPr/>
          <a:lstStyle/>
          <a:p>
            <a:endParaRPr lang="en-US"/>
          </a:p>
        </p:txBody>
      </p:sp>
      <p:pic>
        <p:nvPicPr>
          <p:cNvPr id="1026" name="Picture 2" descr="Related image">
            <a:extLst>
              <a:ext uri="{FF2B5EF4-FFF2-40B4-BE49-F238E27FC236}">
                <a16:creationId xmlns:a16="http://schemas.microsoft.com/office/drawing/2014/main" id="{7D3FDA81-A46E-460A-A9C7-9D23375C01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300" y="0"/>
            <a:ext cx="11091169" cy="63372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ABD2847-D63E-4657-AF12-DA48383ED7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725"/>
          <a:stretch/>
        </p:blipFill>
        <p:spPr bwMode="auto">
          <a:xfrm>
            <a:off x="12921" y="4006850"/>
            <a:ext cx="4463022" cy="1522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a:extLst>
              <a:ext uri="{FF2B5EF4-FFF2-40B4-BE49-F238E27FC236}">
                <a16:creationId xmlns:a16="http://schemas.microsoft.com/office/drawing/2014/main" id="{AEE68410-5E63-4391-870F-F5C795310EAD}"/>
              </a:ext>
            </a:extLst>
          </p:cNvPr>
          <p:cNvSpPr/>
          <p:nvPr/>
        </p:nvSpPr>
        <p:spPr>
          <a:xfrm>
            <a:off x="1333499" y="4241800"/>
            <a:ext cx="762001" cy="3746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F9D6B7E-84CB-41BD-85B4-4170AAAC9912}"/>
              </a:ext>
            </a:extLst>
          </p:cNvPr>
          <p:cNvSpPr/>
          <p:nvPr/>
        </p:nvSpPr>
        <p:spPr>
          <a:xfrm>
            <a:off x="1806602" y="4387850"/>
            <a:ext cx="425395" cy="228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1B40660-525E-450B-B1B8-8E37A73D6A9D}"/>
              </a:ext>
            </a:extLst>
          </p:cNvPr>
          <p:cNvSpPr/>
          <p:nvPr/>
        </p:nvSpPr>
        <p:spPr>
          <a:xfrm>
            <a:off x="1446066" y="4464050"/>
            <a:ext cx="457200" cy="457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0C5D695-4D7E-400D-9DB6-D8EE6B6CFBC9}"/>
              </a:ext>
            </a:extLst>
          </p:cNvPr>
          <p:cNvSpPr/>
          <p:nvPr/>
        </p:nvSpPr>
        <p:spPr>
          <a:xfrm>
            <a:off x="1273546" y="3937000"/>
            <a:ext cx="1431554" cy="457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704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xit" presetSubtype="0" fill="hold" grpId="1" nodeType="with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9126E79-2B7A-4B92-B119-6DC087D88A73}"/>
              </a:ext>
            </a:extLst>
          </p:cNvPr>
          <p:cNvSpPr/>
          <p:nvPr/>
        </p:nvSpPr>
        <p:spPr>
          <a:xfrm>
            <a:off x="4337398" y="3108774"/>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3</a:t>
            </a:r>
            <a:endParaRPr lang="en-US" sz="4000" dirty="0"/>
          </a:p>
        </p:txBody>
      </p:sp>
      <p:sp>
        <p:nvSpPr>
          <p:cNvPr id="9" name="Oval 8">
            <a:extLst>
              <a:ext uri="{FF2B5EF4-FFF2-40B4-BE49-F238E27FC236}">
                <a16:creationId xmlns:a16="http://schemas.microsoft.com/office/drawing/2014/main" id="{9C54A8FA-FD17-4BA0-BF87-F06EA9039DB9}"/>
              </a:ext>
            </a:extLst>
          </p:cNvPr>
          <p:cNvSpPr/>
          <p:nvPr/>
        </p:nvSpPr>
        <p:spPr>
          <a:xfrm>
            <a:off x="2394081" y="39687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2</a:t>
            </a:r>
            <a:endParaRPr lang="en-US" sz="4000" dirty="0"/>
          </a:p>
        </p:txBody>
      </p:sp>
      <p:sp>
        <p:nvSpPr>
          <p:cNvPr id="8" name="Oval 7">
            <a:extLst>
              <a:ext uri="{FF2B5EF4-FFF2-40B4-BE49-F238E27FC236}">
                <a16:creationId xmlns:a16="http://schemas.microsoft.com/office/drawing/2014/main" id="{CCB8A312-273E-4A1C-B5B1-4EA9980AE554}"/>
              </a:ext>
            </a:extLst>
          </p:cNvPr>
          <p:cNvSpPr/>
          <p:nvPr/>
        </p:nvSpPr>
        <p:spPr>
          <a:xfrm>
            <a:off x="534785" y="48450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1</a:t>
            </a:r>
            <a:endParaRPr lang="en-US" sz="4000" dirty="0"/>
          </a:p>
        </p:txBody>
      </p:sp>
      <p:sp>
        <p:nvSpPr>
          <p:cNvPr id="32" name="TextBox 31">
            <a:extLst>
              <a:ext uri="{FF2B5EF4-FFF2-40B4-BE49-F238E27FC236}">
                <a16:creationId xmlns:a16="http://schemas.microsoft.com/office/drawing/2014/main" id="{84EB8BAB-E1BC-4971-B193-CFEA254D2841}"/>
              </a:ext>
            </a:extLst>
          </p:cNvPr>
          <p:cNvSpPr txBox="1"/>
          <p:nvPr/>
        </p:nvSpPr>
        <p:spPr>
          <a:xfrm>
            <a:off x="-52205"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Fake News DB</a:t>
            </a:r>
          </a:p>
          <a:p>
            <a:pPr algn="ctr"/>
            <a:r>
              <a:rPr lang="en-US" b="1" dirty="0">
                <a:solidFill>
                  <a:schemeClr val="bg1"/>
                </a:solidFill>
                <a:latin typeface="Helvetica" pitchFamily="2" charset="0"/>
              </a:rPr>
              <a:t>4000 Articles</a:t>
            </a:r>
          </a:p>
          <a:p>
            <a:pPr marL="285750" indent="-285750">
              <a:buFont typeface="Arial" panose="020B0604020202020204" pitchFamily="34" charset="0"/>
              <a:buChar char="•"/>
            </a:pPr>
            <a:r>
              <a:rPr lang="en-US" sz="1200" b="1" dirty="0">
                <a:solidFill>
                  <a:schemeClr val="bg1"/>
                </a:solidFill>
                <a:latin typeface="Helvetica" pitchFamily="2" charset="0"/>
              </a:rPr>
              <a:t>Head</a:t>
            </a:r>
          </a:p>
          <a:p>
            <a:pPr marL="285750" indent="-285750">
              <a:buFont typeface="Arial" panose="020B0604020202020204" pitchFamily="34" charset="0"/>
              <a:buChar char="•"/>
            </a:pPr>
            <a:r>
              <a:rPr lang="en-US" sz="1200" b="1" dirty="0">
                <a:solidFill>
                  <a:schemeClr val="bg1"/>
                </a:solidFill>
                <a:latin typeface="Helvetica" pitchFamily="2" charset="0"/>
              </a:rPr>
              <a:t>Body</a:t>
            </a:r>
          </a:p>
          <a:p>
            <a:pPr marL="285750" indent="-285750">
              <a:buFont typeface="Arial" panose="020B0604020202020204" pitchFamily="34" charset="0"/>
              <a:buChar char="•"/>
            </a:pPr>
            <a:r>
              <a:rPr lang="en-US" sz="1200" b="1" dirty="0">
                <a:solidFill>
                  <a:schemeClr val="bg1"/>
                </a:solidFill>
                <a:latin typeface="Helvetica" pitchFamily="2" charset="0"/>
              </a:rPr>
              <a:t>URL</a:t>
            </a:r>
          </a:p>
          <a:p>
            <a:pPr marL="285750" indent="-285750">
              <a:buFont typeface="Arial" panose="020B0604020202020204" pitchFamily="34" charset="0"/>
              <a:buChar char="•"/>
            </a:pPr>
            <a:r>
              <a:rPr lang="en-US" sz="1200" b="1" dirty="0">
                <a:solidFill>
                  <a:schemeClr val="bg1"/>
                </a:solidFill>
                <a:latin typeface="Helvetica" pitchFamily="2" charset="0"/>
              </a:rPr>
              <a:t>Fake/Real</a:t>
            </a:r>
          </a:p>
        </p:txBody>
      </p:sp>
      <p:cxnSp>
        <p:nvCxnSpPr>
          <p:cNvPr id="34" name="Straight Connector 33">
            <a:extLst>
              <a:ext uri="{FF2B5EF4-FFF2-40B4-BE49-F238E27FC236}">
                <a16:creationId xmlns:a16="http://schemas.microsoft.com/office/drawing/2014/main" id="{D09242CC-87C1-42EE-B2C3-8E64AD88CA03}"/>
              </a:ext>
            </a:extLst>
          </p:cNvPr>
          <p:cNvCxnSpPr>
            <a:cxnSpLocks/>
          </p:cNvCxnSpPr>
          <p:nvPr/>
        </p:nvCxnSpPr>
        <p:spPr>
          <a:xfrm>
            <a:off x="17907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691CF8-06FE-4A18-B562-963EFD0165D7}"/>
              </a:ext>
            </a:extLst>
          </p:cNvPr>
          <p:cNvCxnSpPr>
            <a:cxnSpLocks/>
          </p:cNvCxnSpPr>
          <p:nvPr/>
        </p:nvCxnSpPr>
        <p:spPr>
          <a:xfrm>
            <a:off x="3704686" y="49003"/>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228B74D-5C17-4957-A257-13423C585837}"/>
              </a:ext>
            </a:extLst>
          </p:cNvPr>
          <p:cNvSpPr txBox="1"/>
          <p:nvPr/>
        </p:nvSpPr>
        <p:spPr>
          <a:xfrm>
            <a:off x="1819997"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DB Upgrade</a:t>
            </a:r>
          </a:p>
          <a:p>
            <a:pPr algn="ctr"/>
            <a:r>
              <a:rPr lang="en-US" b="1" dirty="0">
                <a:solidFill>
                  <a:schemeClr val="bg1"/>
                </a:solidFill>
                <a:latin typeface="Helvetica" pitchFamily="2" charset="0"/>
              </a:rPr>
              <a:t>21177</a:t>
            </a:r>
            <a:r>
              <a:rPr lang="en-US" sz="1200" b="1" dirty="0">
                <a:solidFill>
                  <a:schemeClr val="bg1"/>
                </a:solidFill>
                <a:latin typeface="Helvetica" pitchFamily="2" charset="0"/>
              </a:rPr>
              <a:t> </a:t>
            </a:r>
            <a:r>
              <a:rPr lang="en-US" b="1" dirty="0">
                <a:solidFill>
                  <a:schemeClr val="bg1"/>
                </a:solidFill>
                <a:latin typeface="Helvetica" pitchFamily="2" charset="0"/>
              </a:rPr>
              <a:t>Articles</a:t>
            </a:r>
          </a:p>
          <a:p>
            <a:pPr marL="285750" indent="-285750">
              <a:buFont typeface="Arial" panose="020B0604020202020204" pitchFamily="34" charset="0"/>
              <a:buChar char="•"/>
            </a:pPr>
            <a:r>
              <a:rPr lang="en-US" sz="1200" b="1" dirty="0">
                <a:solidFill>
                  <a:schemeClr val="bg1"/>
                </a:solidFill>
                <a:latin typeface="Helvetica" pitchFamily="2" charset="0"/>
              </a:rPr>
              <a:t>Additional DBs</a:t>
            </a:r>
          </a:p>
          <a:p>
            <a:pPr marL="285750" indent="-285750">
              <a:buFont typeface="Arial" panose="020B0604020202020204" pitchFamily="34" charset="0"/>
              <a:buChar char="•"/>
            </a:pPr>
            <a:endParaRPr lang="en-US" sz="1200" b="1" dirty="0">
              <a:solidFill>
                <a:schemeClr val="bg1"/>
              </a:solidFill>
              <a:latin typeface="Helvetica" pitchFamily="2" charset="0"/>
            </a:endParaRPr>
          </a:p>
          <a:p>
            <a:pPr marL="285750" indent="-285750">
              <a:buFont typeface="Arial" panose="020B0604020202020204" pitchFamily="34" charset="0"/>
              <a:buChar char="•"/>
            </a:pPr>
            <a:r>
              <a:rPr lang="en-US" sz="1200" b="1" dirty="0">
                <a:solidFill>
                  <a:schemeClr val="bg1"/>
                </a:solidFill>
                <a:latin typeface="Helvetica" pitchFamily="2" charset="0"/>
              </a:rPr>
              <a:t>Newspaper API</a:t>
            </a:r>
          </a:p>
          <a:p>
            <a:endParaRPr lang="en-US" sz="1200" b="1" dirty="0">
              <a:solidFill>
                <a:schemeClr val="bg1"/>
              </a:solidFill>
              <a:latin typeface="Helvetica" pitchFamily="2" charset="0"/>
            </a:endParaRPr>
          </a:p>
        </p:txBody>
      </p:sp>
      <p:sp>
        <p:nvSpPr>
          <p:cNvPr id="41" name="TextBox 40">
            <a:extLst>
              <a:ext uri="{FF2B5EF4-FFF2-40B4-BE49-F238E27FC236}">
                <a16:creationId xmlns:a16="http://schemas.microsoft.com/office/drawing/2014/main" id="{0B11B3CD-F79B-446D-BA83-0095FA0531ED}"/>
              </a:ext>
            </a:extLst>
          </p:cNvPr>
          <p:cNvSpPr txBox="1"/>
          <p:nvPr/>
        </p:nvSpPr>
        <p:spPr>
          <a:xfrm>
            <a:off x="3704686" y="49003"/>
            <a:ext cx="1916503" cy="1200329"/>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EDA &amp; Features</a:t>
            </a:r>
          </a:p>
          <a:p>
            <a:pPr marL="285750" indent="-285750">
              <a:buFont typeface="Arial" panose="020B0604020202020204" pitchFamily="34" charset="0"/>
              <a:buChar char="•"/>
            </a:pPr>
            <a:r>
              <a:rPr lang="en-US" sz="1200" b="1" dirty="0">
                <a:solidFill>
                  <a:schemeClr val="bg1"/>
                </a:solidFill>
                <a:latin typeface="Helvetica" pitchFamily="2" charset="0"/>
              </a:rPr>
              <a:t>Length of Text</a:t>
            </a:r>
          </a:p>
          <a:p>
            <a:pPr marL="285750" indent="-285750">
              <a:buFont typeface="Arial" panose="020B0604020202020204" pitchFamily="34" charset="0"/>
              <a:buChar char="•"/>
            </a:pPr>
            <a:r>
              <a:rPr lang="en-US" sz="1200" b="1" dirty="0">
                <a:solidFill>
                  <a:schemeClr val="bg1"/>
                </a:solidFill>
                <a:latin typeface="Helvetica" pitchFamily="2" charset="0"/>
              </a:rPr>
              <a:t>NLP</a:t>
            </a:r>
          </a:p>
          <a:p>
            <a:pPr marL="285750" indent="-285750">
              <a:buFont typeface="Arial" panose="020B0604020202020204" pitchFamily="34" charset="0"/>
              <a:buChar char="•"/>
            </a:pPr>
            <a:r>
              <a:rPr lang="en-US" sz="1200" b="1" dirty="0">
                <a:solidFill>
                  <a:schemeClr val="bg1"/>
                </a:solidFill>
                <a:latin typeface="Helvetica" pitchFamily="2" charset="0"/>
              </a:rPr>
              <a:t>Punctuation !, ?, &amp;</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pic>
        <p:nvPicPr>
          <p:cNvPr id="54" name="Picture 53">
            <a:extLst>
              <a:ext uri="{FF2B5EF4-FFF2-40B4-BE49-F238E27FC236}">
                <a16:creationId xmlns:a16="http://schemas.microsoft.com/office/drawing/2014/main" id="{112795BC-F530-4B0F-949A-0A35722734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8358" y="2975956"/>
            <a:ext cx="849323" cy="849323"/>
          </a:xfrm>
          <a:prstGeom prst="rect">
            <a:avLst/>
          </a:prstGeom>
        </p:spPr>
      </p:pic>
      <p:cxnSp>
        <p:nvCxnSpPr>
          <p:cNvPr id="39" name="Straight Arrow Connector 38">
            <a:extLst>
              <a:ext uri="{FF2B5EF4-FFF2-40B4-BE49-F238E27FC236}">
                <a16:creationId xmlns:a16="http://schemas.microsoft.com/office/drawing/2014/main" id="{E6292474-2326-4AFF-A026-0A64AA07AF32}"/>
              </a:ext>
            </a:extLst>
          </p:cNvPr>
          <p:cNvCxnSpPr>
            <a:cxnSpLocks/>
          </p:cNvCxnSpPr>
          <p:nvPr/>
        </p:nvCxnSpPr>
        <p:spPr>
          <a:xfrm flipV="1">
            <a:off x="3217681" y="3681808"/>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DCBC11-2B87-4AC5-A704-0CF69D98670D}"/>
              </a:ext>
            </a:extLst>
          </p:cNvPr>
          <p:cNvCxnSpPr>
            <a:cxnSpLocks/>
          </p:cNvCxnSpPr>
          <p:nvPr/>
        </p:nvCxnSpPr>
        <p:spPr>
          <a:xfrm flipV="1">
            <a:off x="1335132" y="4484185"/>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Head with Gears">
            <a:extLst>
              <a:ext uri="{FF2B5EF4-FFF2-40B4-BE49-F238E27FC236}">
                <a16:creationId xmlns:a16="http://schemas.microsoft.com/office/drawing/2014/main" id="{F799B5B2-608E-43E4-9E17-F4AA1E10B5A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4154" y="2089181"/>
            <a:ext cx="914400" cy="914400"/>
          </a:xfrm>
          <a:prstGeom prst="rect">
            <a:avLst/>
          </a:prstGeom>
        </p:spPr>
      </p:pic>
      <p:pic>
        <p:nvPicPr>
          <p:cNvPr id="31" name="Graphic 30" descr="Internet">
            <a:extLst>
              <a:ext uri="{FF2B5EF4-FFF2-40B4-BE49-F238E27FC236}">
                <a16:creationId xmlns:a16="http://schemas.microsoft.com/office/drawing/2014/main" id="{A618805D-3FFC-4CBA-BA18-61867206B3D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3774" y="3968750"/>
            <a:ext cx="914400" cy="914400"/>
          </a:xfrm>
          <a:prstGeom prst="rect">
            <a:avLst/>
          </a:prstGeom>
        </p:spPr>
      </p:pic>
    </p:spTree>
    <p:extLst>
      <p:ext uri="{BB962C8B-B14F-4D97-AF65-F5344CB8AC3E}">
        <p14:creationId xmlns:p14="http://schemas.microsoft.com/office/powerpoint/2010/main" val="151192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childTnLst>
                                </p:cTn>
                              </p:par>
                              <p:par>
                                <p:cTn id="14" presetID="22" presetClass="entr" presetSubtype="4"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6E30684-BD34-42F8-9691-52C1FAEA2331}"/>
              </a:ext>
            </a:extLst>
          </p:cNvPr>
          <p:cNvGraphicFramePr/>
          <p:nvPr>
            <p:extLst>
              <p:ext uri="{D42A27DB-BD31-4B8C-83A1-F6EECF244321}">
                <p14:modId xmlns:p14="http://schemas.microsoft.com/office/powerpoint/2010/main" val="805434915"/>
              </p:ext>
            </p:extLst>
          </p:nvPr>
        </p:nvGraphicFramePr>
        <p:xfrm>
          <a:off x="1371600" y="1263650"/>
          <a:ext cx="7086600" cy="4732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D5BFA52-BBBA-4893-B429-E4C5670F2E9C}"/>
              </a:ext>
            </a:extLst>
          </p:cNvPr>
          <p:cNvSpPr>
            <a:spLocks noGrp="1"/>
          </p:cNvSpPr>
          <p:nvPr>
            <p:ph type="title"/>
          </p:nvPr>
        </p:nvSpPr>
        <p:spPr>
          <a:xfrm>
            <a:off x="491490" y="54557"/>
            <a:ext cx="8846820" cy="1056217"/>
          </a:xfrm>
        </p:spPr>
        <p:txBody>
          <a:bodyPr/>
          <a:lstStyle/>
          <a:p>
            <a:r>
              <a:rPr lang="en-US" dirty="0">
                <a:solidFill>
                  <a:schemeClr val="bg1"/>
                </a:solidFill>
              </a:rPr>
              <a:t>Features</a:t>
            </a:r>
          </a:p>
        </p:txBody>
      </p:sp>
    </p:spTree>
    <p:extLst>
      <p:ext uri="{BB962C8B-B14F-4D97-AF65-F5344CB8AC3E}">
        <p14:creationId xmlns:p14="http://schemas.microsoft.com/office/powerpoint/2010/main" val="2109568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42" y="67039"/>
            <a:ext cx="8846820" cy="1056217"/>
          </a:xfrm>
        </p:spPr>
        <p:txBody>
          <a:bodyPr/>
          <a:lstStyle/>
          <a:p>
            <a:r>
              <a:rPr lang="en-US" dirty="0">
                <a:solidFill>
                  <a:schemeClr val="bg1"/>
                </a:solidFill>
              </a:rPr>
              <a:t>Body Length </a:t>
            </a:r>
            <a:endParaRPr lang="he-IL" dirty="0">
              <a:solidFill>
                <a:schemeClr val="bg1"/>
              </a:solidFill>
            </a:endParaRPr>
          </a:p>
        </p:txBody>
      </p:sp>
      <p:sp>
        <p:nvSpPr>
          <p:cNvPr id="3" name="Content Placeholder 2"/>
          <p:cNvSpPr>
            <a:spLocks noGrp="1"/>
          </p:cNvSpPr>
          <p:nvPr>
            <p:ph idx="1"/>
          </p:nvPr>
        </p:nvSpPr>
        <p:spPr/>
        <p:txBody>
          <a:bodyPr/>
          <a:lstStyle/>
          <a:p>
            <a:endParaRPr lang="he-IL" dirty="0"/>
          </a:p>
        </p:txBody>
      </p:sp>
      <p:pic>
        <p:nvPicPr>
          <p:cNvPr id="4" name="Picture 3"/>
          <p:cNvPicPr>
            <a:picLocks noChangeAspect="1"/>
          </p:cNvPicPr>
          <p:nvPr/>
        </p:nvPicPr>
        <p:blipFill rotWithShape="1">
          <a:blip r:embed="rId2"/>
          <a:srcRect b="8272"/>
          <a:stretch/>
        </p:blipFill>
        <p:spPr>
          <a:xfrm>
            <a:off x="457200" y="1720851"/>
            <a:ext cx="4457700" cy="2814480"/>
          </a:xfrm>
          <a:prstGeom prst="rect">
            <a:avLst/>
          </a:prstGeom>
        </p:spPr>
      </p:pic>
      <p:pic>
        <p:nvPicPr>
          <p:cNvPr id="5" name="Picture 4"/>
          <p:cNvPicPr>
            <a:picLocks noChangeAspect="1"/>
          </p:cNvPicPr>
          <p:nvPr/>
        </p:nvPicPr>
        <p:blipFill rotWithShape="1">
          <a:blip r:embed="rId3"/>
          <a:srcRect b="8272"/>
          <a:stretch/>
        </p:blipFill>
        <p:spPr>
          <a:xfrm>
            <a:off x="4914900" y="1720849"/>
            <a:ext cx="4428096" cy="2814481"/>
          </a:xfrm>
          <a:prstGeom prst="rect">
            <a:avLst/>
          </a:prstGeom>
        </p:spPr>
      </p:pic>
      <p:sp>
        <p:nvSpPr>
          <p:cNvPr id="6" name="Rectangle 5"/>
          <p:cNvSpPr/>
          <p:nvPr/>
        </p:nvSpPr>
        <p:spPr>
          <a:xfrm>
            <a:off x="1028700" y="4535330"/>
            <a:ext cx="3501553" cy="655956"/>
          </a:xfrm>
          <a:prstGeom prst="rect">
            <a:avLst/>
          </a:prstGeom>
          <a:solidFill>
            <a:schemeClr val="tx2">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effectLst>
                  <a:outerShdw blurRad="38100" dist="38100" dir="2700000" algn="tl">
                    <a:srgbClr val="000000">
                      <a:alpha val="43137"/>
                    </a:srgbClr>
                  </a:outerShdw>
                </a:effectLst>
              </a:rPr>
              <a:t>AVG 3554 words</a:t>
            </a:r>
            <a:endParaRPr lang="he-IL" sz="3600" dirty="0">
              <a:effectLst>
                <a:outerShdw blurRad="38100" dist="38100" dir="2700000" algn="tl">
                  <a:srgbClr val="000000">
                    <a:alpha val="43137"/>
                  </a:srgbClr>
                </a:outerShdw>
              </a:effectLst>
            </a:endParaRPr>
          </a:p>
        </p:txBody>
      </p:sp>
      <p:sp>
        <p:nvSpPr>
          <p:cNvPr id="7" name="Rectangle 6"/>
          <p:cNvSpPr/>
          <p:nvPr/>
        </p:nvSpPr>
        <p:spPr>
          <a:xfrm>
            <a:off x="5568152" y="4530616"/>
            <a:ext cx="3501553"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effectLst>
                  <a:outerShdw blurRad="38100" dist="38100" dir="2700000" algn="tl">
                    <a:srgbClr val="000000">
                      <a:alpha val="43137"/>
                    </a:srgbClr>
                  </a:outerShdw>
                </a:effectLst>
              </a:rPr>
              <a:t>AVG 2375 words</a:t>
            </a:r>
            <a:endParaRPr lang="he-IL" sz="3600" dirty="0">
              <a:effectLst>
                <a:outerShdw blurRad="38100" dist="38100" dir="2700000" algn="tl">
                  <a:srgbClr val="000000">
                    <a:alpha val="43137"/>
                  </a:srgbClr>
                </a:outerShdw>
              </a:effectLst>
            </a:endParaRPr>
          </a:p>
        </p:txBody>
      </p:sp>
      <p:sp>
        <p:nvSpPr>
          <p:cNvPr id="8" name="Rectangle 7"/>
          <p:cNvSpPr/>
          <p:nvPr/>
        </p:nvSpPr>
        <p:spPr>
          <a:xfrm>
            <a:off x="451866" y="1146015"/>
            <a:ext cx="8915400"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effectLst>
                  <a:outerShdw blurRad="38100" dist="38100" dir="2700000" algn="tl">
                    <a:srgbClr val="000000">
                      <a:alpha val="43137"/>
                    </a:srgbClr>
                  </a:outerShdw>
                </a:effectLst>
              </a:rPr>
              <a:t>Fake News have shorter body text</a:t>
            </a:r>
            <a:endParaRPr lang="he-IL"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523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8A4AD554-32D6-4853-8CA3-C65EB597DBBD}"/>
              </a:ext>
            </a:extLst>
          </p:cNvPr>
          <p:cNvSpPr/>
          <p:nvPr/>
        </p:nvSpPr>
        <p:spPr>
          <a:xfrm>
            <a:off x="510540" y="349250"/>
            <a:ext cx="2474976" cy="2133600"/>
          </a:xfrm>
          <a:prstGeom prst="triangle">
            <a:avLst/>
          </a:prstGeom>
          <a:solidFill>
            <a:schemeClr val="bg1"/>
          </a:solidFill>
          <a:ln w="1206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 name="Isosceles Triangle 4">
            <a:extLst>
              <a:ext uri="{FF2B5EF4-FFF2-40B4-BE49-F238E27FC236}">
                <a16:creationId xmlns:a16="http://schemas.microsoft.com/office/drawing/2014/main" id="{1C1F075B-EB99-4E8A-B35E-A4180A916B13}"/>
              </a:ext>
            </a:extLst>
          </p:cNvPr>
          <p:cNvSpPr/>
          <p:nvPr/>
        </p:nvSpPr>
        <p:spPr>
          <a:xfrm>
            <a:off x="3686937" y="349250"/>
            <a:ext cx="2474976" cy="2133600"/>
          </a:xfrm>
          <a:prstGeom prst="triangle">
            <a:avLst/>
          </a:prstGeom>
          <a:solidFill>
            <a:schemeClr val="bg1"/>
          </a:solidFill>
          <a:ln w="1206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 name="Isosceles Triangle 5">
            <a:extLst>
              <a:ext uri="{FF2B5EF4-FFF2-40B4-BE49-F238E27FC236}">
                <a16:creationId xmlns:a16="http://schemas.microsoft.com/office/drawing/2014/main" id="{84F0D2C0-F140-4B7F-8556-95B3E5A1CC58}"/>
              </a:ext>
            </a:extLst>
          </p:cNvPr>
          <p:cNvSpPr/>
          <p:nvPr/>
        </p:nvSpPr>
        <p:spPr>
          <a:xfrm>
            <a:off x="6863334" y="346075"/>
            <a:ext cx="2474976" cy="2133600"/>
          </a:xfrm>
          <a:prstGeom prst="triangle">
            <a:avLst/>
          </a:prstGeom>
          <a:solidFill>
            <a:schemeClr val="bg1"/>
          </a:solidFill>
          <a:ln w="1206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TextBox 6">
            <a:extLst>
              <a:ext uri="{FF2B5EF4-FFF2-40B4-BE49-F238E27FC236}">
                <a16:creationId xmlns:a16="http://schemas.microsoft.com/office/drawing/2014/main" id="{EA1BE3C0-2D9F-4CF9-9664-3EB74CDAA462}"/>
              </a:ext>
            </a:extLst>
          </p:cNvPr>
          <p:cNvSpPr txBox="1"/>
          <p:nvPr/>
        </p:nvSpPr>
        <p:spPr>
          <a:xfrm>
            <a:off x="1428750" y="910015"/>
            <a:ext cx="2642616" cy="1569660"/>
          </a:xfrm>
          <a:prstGeom prst="rect">
            <a:avLst/>
          </a:prstGeom>
          <a:noFill/>
        </p:spPr>
        <p:txBody>
          <a:bodyPr wrap="square" rtlCol="0">
            <a:spAutoFit/>
          </a:bodyPr>
          <a:lstStyle/>
          <a:p>
            <a:r>
              <a:rPr lang="en-US" sz="9600" b="1" dirty="0"/>
              <a:t>!</a:t>
            </a:r>
            <a:endParaRPr lang="en-US" sz="3200" b="1" dirty="0"/>
          </a:p>
        </p:txBody>
      </p:sp>
      <p:sp>
        <p:nvSpPr>
          <p:cNvPr id="8" name="TextBox 7">
            <a:extLst>
              <a:ext uri="{FF2B5EF4-FFF2-40B4-BE49-F238E27FC236}">
                <a16:creationId xmlns:a16="http://schemas.microsoft.com/office/drawing/2014/main" id="{83865D5F-E65F-4952-B408-6973A4BBFE96}"/>
              </a:ext>
            </a:extLst>
          </p:cNvPr>
          <p:cNvSpPr txBox="1"/>
          <p:nvPr/>
        </p:nvSpPr>
        <p:spPr>
          <a:xfrm>
            <a:off x="4610100" y="910015"/>
            <a:ext cx="2642616" cy="1569660"/>
          </a:xfrm>
          <a:prstGeom prst="rect">
            <a:avLst/>
          </a:prstGeom>
          <a:noFill/>
        </p:spPr>
        <p:txBody>
          <a:bodyPr wrap="square" rtlCol="0">
            <a:spAutoFit/>
          </a:bodyPr>
          <a:lstStyle/>
          <a:p>
            <a:r>
              <a:rPr lang="en-US" sz="9600" b="1" dirty="0"/>
              <a:t>?</a:t>
            </a:r>
            <a:endParaRPr lang="en-US" sz="3200" b="1" dirty="0"/>
          </a:p>
        </p:txBody>
      </p:sp>
      <p:sp>
        <p:nvSpPr>
          <p:cNvPr id="9" name="TextBox 8">
            <a:extLst>
              <a:ext uri="{FF2B5EF4-FFF2-40B4-BE49-F238E27FC236}">
                <a16:creationId xmlns:a16="http://schemas.microsoft.com/office/drawing/2014/main" id="{B649551E-2CB1-4568-A776-9E9C06C7C2B1}"/>
              </a:ext>
            </a:extLst>
          </p:cNvPr>
          <p:cNvSpPr txBox="1"/>
          <p:nvPr/>
        </p:nvSpPr>
        <p:spPr>
          <a:xfrm>
            <a:off x="7613904" y="910015"/>
            <a:ext cx="2642616" cy="1569660"/>
          </a:xfrm>
          <a:prstGeom prst="rect">
            <a:avLst/>
          </a:prstGeom>
          <a:noFill/>
        </p:spPr>
        <p:txBody>
          <a:bodyPr wrap="square" rtlCol="0">
            <a:spAutoFit/>
          </a:bodyPr>
          <a:lstStyle/>
          <a:p>
            <a:r>
              <a:rPr lang="en-US" sz="9600" b="1" dirty="0"/>
              <a:t>&amp;</a:t>
            </a:r>
            <a:endParaRPr lang="en-US" sz="3200" b="1" dirty="0"/>
          </a:p>
        </p:txBody>
      </p:sp>
      <p:sp>
        <p:nvSpPr>
          <p:cNvPr id="10" name="TextBox 9">
            <a:extLst>
              <a:ext uri="{FF2B5EF4-FFF2-40B4-BE49-F238E27FC236}">
                <a16:creationId xmlns:a16="http://schemas.microsoft.com/office/drawing/2014/main" id="{5CCD15DF-9FB0-45AD-98DD-C9968E8E6CE8}"/>
              </a:ext>
            </a:extLst>
          </p:cNvPr>
          <p:cNvSpPr txBox="1"/>
          <p:nvPr/>
        </p:nvSpPr>
        <p:spPr>
          <a:xfrm>
            <a:off x="711136" y="2497545"/>
            <a:ext cx="2073783" cy="543739"/>
          </a:xfrm>
          <a:prstGeom prst="rect">
            <a:avLst/>
          </a:prstGeom>
          <a:noFill/>
        </p:spPr>
        <p:txBody>
          <a:bodyPr wrap="square" rtlCol="0">
            <a:spAutoFit/>
          </a:bodyPr>
          <a:lstStyle/>
          <a:p>
            <a:pPr algn="ctr"/>
            <a:r>
              <a:rPr lang="en-US" sz="4400" b="1" baseline="-25000" dirty="0">
                <a:solidFill>
                  <a:schemeClr val="bg1"/>
                </a:solidFill>
                <a:effectLst>
                  <a:outerShdw blurRad="38100" dist="38100" dir="2700000" algn="tl">
                    <a:srgbClr val="000000">
                      <a:alpha val="43137"/>
                    </a:srgbClr>
                  </a:outerShdw>
                </a:effectLst>
                <a:latin typeface="Helvetica" pitchFamily="2" charset="0"/>
              </a:rPr>
              <a:t>94% Fake</a:t>
            </a:r>
            <a:endParaRPr lang="en-US" sz="3200" b="1" baseline="-25000" dirty="0">
              <a:solidFill>
                <a:schemeClr val="bg1"/>
              </a:solidFill>
              <a:latin typeface="Helvetica" pitchFamily="2" charset="0"/>
            </a:endParaRPr>
          </a:p>
        </p:txBody>
      </p:sp>
      <p:sp>
        <p:nvSpPr>
          <p:cNvPr id="11" name="TextBox 10">
            <a:extLst>
              <a:ext uri="{FF2B5EF4-FFF2-40B4-BE49-F238E27FC236}">
                <a16:creationId xmlns:a16="http://schemas.microsoft.com/office/drawing/2014/main" id="{C0907869-E28C-4C96-B617-7258AF543AD0}"/>
              </a:ext>
            </a:extLst>
          </p:cNvPr>
          <p:cNvSpPr txBox="1"/>
          <p:nvPr/>
        </p:nvSpPr>
        <p:spPr>
          <a:xfrm>
            <a:off x="3878009" y="2496701"/>
            <a:ext cx="2073783" cy="543739"/>
          </a:xfrm>
          <a:prstGeom prst="rect">
            <a:avLst/>
          </a:prstGeom>
          <a:noFill/>
        </p:spPr>
        <p:txBody>
          <a:bodyPr wrap="square" rtlCol="0">
            <a:spAutoFit/>
          </a:bodyPr>
          <a:lstStyle/>
          <a:p>
            <a:pPr algn="ctr"/>
            <a:r>
              <a:rPr lang="en-US" sz="4400" b="1" baseline="-25000" dirty="0">
                <a:solidFill>
                  <a:schemeClr val="bg1"/>
                </a:solidFill>
                <a:effectLst>
                  <a:outerShdw blurRad="38100" dist="38100" dir="2700000" algn="tl">
                    <a:srgbClr val="000000">
                      <a:alpha val="43137"/>
                    </a:srgbClr>
                  </a:outerShdw>
                </a:effectLst>
                <a:latin typeface="Helvetica" pitchFamily="2" charset="0"/>
              </a:rPr>
              <a:t>62% Fake</a:t>
            </a:r>
            <a:endParaRPr lang="en-US" sz="3200" b="1" baseline="-25000" dirty="0">
              <a:solidFill>
                <a:schemeClr val="bg1"/>
              </a:solidFill>
              <a:latin typeface="Helvetica" pitchFamily="2" charset="0"/>
            </a:endParaRPr>
          </a:p>
        </p:txBody>
      </p:sp>
      <p:sp>
        <p:nvSpPr>
          <p:cNvPr id="12" name="TextBox 11">
            <a:extLst>
              <a:ext uri="{FF2B5EF4-FFF2-40B4-BE49-F238E27FC236}">
                <a16:creationId xmlns:a16="http://schemas.microsoft.com/office/drawing/2014/main" id="{BC093871-B4D8-4E4C-9867-8D51F59EE33B}"/>
              </a:ext>
            </a:extLst>
          </p:cNvPr>
          <p:cNvSpPr txBox="1"/>
          <p:nvPr/>
        </p:nvSpPr>
        <p:spPr>
          <a:xfrm>
            <a:off x="7082983" y="2499876"/>
            <a:ext cx="2073783" cy="543739"/>
          </a:xfrm>
          <a:prstGeom prst="rect">
            <a:avLst/>
          </a:prstGeom>
          <a:noFill/>
        </p:spPr>
        <p:txBody>
          <a:bodyPr wrap="square" rtlCol="0">
            <a:spAutoFit/>
          </a:bodyPr>
          <a:lstStyle/>
          <a:p>
            <a:pPr algn="ctr"/>
            <a:r>
              <a:rPr lang="en-US" sz="4400" b="1" baseline="-25000" dirty="0">
                <a:solidFill>
                  <a:schemeClr val="bg1"/>
                </a:solidFill>
                <a:effectLst>
                  <a:outerShdw blurRad="38100" dist="38100" dir="2700000" algn="tl">
                    <a:srgbClr val="000000">
                      <a:alpha val="43137"/>
                    </a:srgbClr>
                  </a:outerShdw>
                </a:effectLst>
                <a:latin typeface="Helvetica" pitchFamily="2" charset="0"/>
              </a:rPr>
              <a:t>93% Fake</a:t>
            </a:r>
            <a:endParaRPr lang="en-US" sz="3200" b="1" baseline="-25000" dirty="0">
              <a:solidFill>
                <a:schemeClr val="bg1"/>
              </a:solidFill>
              <a:latin typeface="Helvetica" pitchFamily="2" charset="0"/>
            </a:endParaRPr>
          </a:p>
        </p:txBody>
      </p:sp>
      <p:pic>
        <p:nvPicPr>
          <p:cNvPr id="2" name="Picture 1">
            <a:extLst>
              <a:ext uri="{FF2B5EF4-FFF2-40B4-BE49-F238E27FC236}">
                <a16:creationId xmlns:a16="http://schemas.microsoft.com/office/drawing/2014/main" id="{1C4624E8-5749-4E31-BA29-03C2626711F8}"/>
              </a:ext>
            </a:extLst>
          </p:cNvPr>
          <p:cNvPicPr>
            <a:picLocks noChangeAspect="1"/>
          </p:cNvPicPr>
          <p:nvPr/>
        </p:nvPicPr>
        <p:blipFill>
          <a:blip r:embed="rId2"/>
          <a:stretch>
            <a:fillRect/>
          </a:stretch>
        </p:blipFill>
        <p:spPr>
          <a:xfrm>
            <a:off x="107240" y="3482705"/>
            <a:ext cx="4502860" cy="2706506"/>
          </a:xfrm>
          <a:prstGeom prst="rect">
            <a:avLst/>
          </a:prstGeom>
        </p:spPr>
      </p:pic>
      <p:pic>
        <p:nvPicPr>
          <p:cNvPr id="18" name="Picture 17">
            <a:extLst>
              <a:ext uri="{FF2B5EF4-FFF2-40B4-BE49-F238E27FC236}">
                <a16:creationId xmlns:a16="http://schemas.microsoft.com/office/drawing/2014/main" id="{22868E0C-D4EF-4E8F-9F06-3CAC2BE6DCC9}"/>
              </a:ext>
            </a:extLst>
          </p:cNvPr>
          <p:cNvPicPr>
            <a:picLocks noChangeAspect="1"/>
          </p:cNvPicPr>
          <p:nvPr/>
        </p:nvPicPr>
        <p:blipFill>
          <a:blip r:embed="rId3"/>
          <a:stretch>
            <a:fillRect/>
          </a:stretch>
        </p:blipFill>
        <p:spPr>
          <a:xfrm>
            <a:off x="5176014" y="3482706"/>
            <a:ext cx="4502859" cy="2706506"/>
          </a:xfrm>
          <a:prstGeom prst="rect">
            <a:avLst/>
          </a:prstGeom>
        </p:spPr>
      </p:pic>
      <p:pic>
        <p:nvPicPr>
          <p:cNvPr id="14" name="Picture 2">
            <a:extLst>
              <a:ext uri="{FF2B5EF4-FFF2-40B4-BE49-F238E27FC236}">
                <a16:creationId xmlns:a16="http://schemas.microsoft.com/office/drawing/2014/main" id="{85C2EEDD-7DBD-42D2-8051-C080A15BDCF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0927" y="793187"/>
            <a:ext cx="6134100" cy="3717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a:extLst>
              <a:ext uri="{FF2B5EF4-FFF2-40B4-BE49-F238E27FC236}">
                <a16:creationId xmlns:a16="http://schemas.microsoft.com/office/drawing/2014/main" id="{434A5439-CEE3-47EF-850D-D716DBA4D07E}"/>
              </a:ext>
            </a:extLst>
          </p:cNvPr>
          <p:cNvPicPr>
            <a:picLocks noChangeAspect="1"/>
          </p:cNvPicPr>
          <p:nvPr/>
        </p:nvPicPr>
        <p:blipFill>
          <a:blip r:embed="rId5"/>
          <a:stretch>
            <a:fillRect/>
          </a:stretch>
        </p:blipFill>
        <p:spPr>
          <a:xfrm>
            <a:off x="5148834" y="1644015"/>
            <a:ext cx="4332807" cy="4206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780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58750"/>
            <a:ext cx="9931796"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470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5162" y="1111250"/>
            <a:ext cx="4959652" cy="4945856"/>
          </a:xfrm>
          <a:prstGeom prst="rect">
            <a:avLst/>
          </a:prstGeom>
        </p:spPr>
      </p:pic>
      <p:sp>
        <p:nvSpPr>
          <p:cNvPr id="5" name="Rectangle 4"/>
          <p:cNvSpPr/>
          <p:nvPr/>
        </p:nvSpPr>
        <p:spPr>
          <a:xfrm>
            <a:off x="278693" y="196850"/>
            <a:ext cx="9052591" cy="655956"/>
          </a:xfrm>
          <a:prstGeom prst="rect">
            <a:avLst/>
          </a:prstGeom>
        </p:spPr>
        <p:txBody>
          <a:bodyPr vert="horz" lIns="91440" tIns="45720" rIns="91440" bIns="45720" rtlCol="0" anchor="ctr">
            <a:normAutofit fontScale="92500" lnSpcReduction="10000"/>
          </a:bodyPr>
          <a:lstStyle/>
          <a:p>
            <a:pPr algn="ctr">
              <a:spcBef>
                <a:spcPct val="0"/>
              </a:spcBef>
            </a:pPr>
            <a:r>
              <a:rPr lang="en-US" sz="4400" dirty="0">
                <a:solidFill>
                  <a:schemeClr val="bg1"/>
                </a:solidFill>
                <a:latin typeface="+mj-lt"/>
                <a:ea typeface="+mj-ea"/>
                <a:cs typeface="+mj-cs"/>
              </a:rPr>
              <a:t>Predicting </a:t>
            </a:r>
            <a:r>
              <a:rPr lang="en-US" sz="4400">
                <a:solidFill>
                  <a:schemeClr val="bg1"/>
                </a:solidFill>
                <a:latin typeface="+mj-lt"/>
                <a:ea typeface="+mj-ea"/>
                <a:cs typeface="+mj-cs"/>
              </a:rPr>
              <a:t>Fake News</a:t>
            </a:r>
            <a:endParaRPr lang="he-IL" sz="4400" dirty="0">
              <a:solidFill>
                <a:schemeClr val="bg1"/>
              </a:solidFill>
              <a:latin typeface="+mj-lt"/>
              <a:ea typeface="+mj-ea"/>
              <a:cs typeface="+mj-cs"/>
            </a:endParaRPr>
          </a:p>
        </p:txBody>
      </p:sp>
      <p:sp>
        <p:nvSpPr>
          <p:cNvPr id="7" name="Rectangle 6"/>
          <p:cNvSpPr/>
          <p:nvPr/>
        </p:nvSpPr>
        <p:spPr>
          <a:xfrm>
            <a:off x="6168031" y="1106861"/>
            <a:ext cx="1149652" cy="1137575"/>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18379" y="1106861"/>
            <a:ext cx="1149652" cy="1133186"/>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37923" y="3145299"/>
            <a:ext cx="4603675" cy="506412"/>
          </a:xfrm>
          <a:prstGeom prst="rect">
            <a:avLst/>
          </a:prstGeom>
          <a:solidFill>
            <a:schemeClr val="tx2">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effectLst>
                  <a:outerShdw blurRad="38100" dist="38100" dir="2700000" algn="tl">
                    <a:srgbClr val="000000">
                      <a:alpha val="43137"/>
                    </a:srgbClr>
                  </a:outerShdw>
                </a:effectLst>
              </a:rPr>
              <a:t>Long body text ~ Real news</a:t>
            </a:r>
            <a:endParaRPr lang="he-IL" sz="2800" dirty="0">
              <a:effectLst>
                <a:outerShdw blurRad="38100" dist="38100" dir="2700000" algn="tl">
                  <a:srgbClr val="000000">
                    <a:alpha val="43137"/>
                  </a:srgbClr>
                </a:outerShdw>
              </a:effectLst>
            </a:endParaRPr>
          </a:p>
        </p:txBody>
      </p:sp>
      <p:sp>
        <p:nvSpPr>
          <p:cNvPr id="12" name="Rectangle 11"/>
          <p:cNvSpPr/>
          <p:nvPr/>
        </p:nvSpPr>
        <p:spPr>
          <a:xfrm>
            <a:off x="3866668" y="1111250"/>
            <a:ext cx="1149652" cy="1133186"/>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537923" y="3910201"/>
            <a:ext cx="4603675" cy="506412"/>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effectLst>
                  <a:outerShdw blurRad="38100" dist="38100" dir="2700000" algn="tl">
                    <a:srgbClr val="000000">
                      <a:alpha val="43137"/>
                    </a:srgbClr>
                  </a:outerShdw>
                </a:effectLst>
              </a:rPr>
              <a:t>Longer Header ~ Fake news</a:t>
            </a:r>
            <a:endParaRPr lang="he-IL" sz="2800" dirty="0">
              <a:effectLst>
                <a:outerShdw blurRad="38100" dist="38100" dir="2700000" algn="tl">
                  <a:srgbClr val="000000">
                    <a:alpha val="43137"/>
                  </a:srgbClr>
                </a:outerShdw>
              </a:effectLst>
            </a:endParaRPr>
          </a:p>
        </p:txBody>
      </p:sp>
      <p:sp>
        <p:nvSpPr>
          <p:cNvPr id="14" name="Rectangle 13"/>
          <p:cNvSpPr/>
          <p:nvPr/>
        </p:nvSpPr>
        <p:spPr>
          <a:xfrm>
            <a:off x="2545543" y="2380397"/>
            <a:ext cx="4603675" cy="506412"/>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err="1">
                <a:effectLst>
                  <a:outerShdw blurRad="38100" dist="38100" dir="2700000" algn="tl">
                    <a:srgbClr val="000000">
                      <a:alpha val="43137"/>
                    </a:srgbClr>
                  </a:outerShdw>
                </a:effectLst>
              </a:rPr>
              <a:t>Excla</a:t>
            </a:r>
            <a:r>
              <a:rPr lang="en-US" sz="2800" dirty="0">
                <a:effectLst>
                  <a:outerShdw blurRad="38100" dist="38100" dir="2700000" algn="tl">
                    <a:srgbClr val="000000">
                      <a:alpha val="43137"/>
                    </a:srgbClr>
                  </a:outerShdw>
                </a:effectLst>
              </a:rPr>
              <a:t> in Head ~ Fake news</a:t>
            </a:r>
            <a:endParaRPr lang="he-IL"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118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98658E3-1432-4AD0-84BC-87BF500AF549}"/>
              </a:ext>
            </a:extLst>
          </p:cNvPr>
          <p:cNvPicPr>
            <a:picLocks noChangeAspect="1"/>
          </p:cNvPicPr>
          <p:nvPr/>
        </p:nvPicPr>
        <p:blipFill>
          <a:blip r:embed="rId2"/>
          <a:stretch>
            <a:fillRect/>
          </a:stretch>
        </p:blipFill>
        <p:spPr>
          <a:xfrm>
            <a:off x="918610" y="3267076"/>
            <a:ext cx="7992579" cy="2940050"/>
          </a:xfrm>
          <a:prstGeom prst="rect">
            <a:avLst/>
          </a:prstGeom>
          <a:ln w="38100" cap="sq">
            <a:noFill/>
            <a:prstDash val="solid"/>
            <a:miter lim="800000"/>
          </a:ln>
          <a:effectLst/>
        </p:spPr>
      </p:pic>
      <p:pic>
        <p:nvPicPr>
          <p:cNvPr id="16" name="Picture 15">
            <a:extLst>
              <a:ext uri="{FF2B5EF4-FFF2-40B4-BE49-F238E27FC236}">
                <a16:creationId xmlns:a16="http://schemas.microsoft.com/office/drawing/2014/main" id="{C0BC052B-4F8C-442A-BEFD-0686090CB2A2}"/>
              </a:ext>
            </a:extLst>
          </p:cNvPr>
          <p:cNvPicPr>
            <a:picLocks noChangeAspect="1"/>
          </p:cNvPicPr>
          <p:nvPr/>
        </p:nvPicPr>
        <p:blipFill rotWithShape="1">
          <a:blip r:embed="rId3">
            <a:extLst>
              <a:ext uri="{28A0092B-C50C-407E-A947-70E740481C1C}">
                <a14:useLocalDpi xmlns:a14="http://schemas.microsoft.com/office/drawing/2010/main" val="0"/>
              </a:ext>
            </a:extLst>
          </a:blip>
          <a:srcRect l="20772" t="10908" r="21691" b="12990"/>
          <a:stretch/>
        </p:blipFill>
        <p:spPr>
          <a:xfrm>
            <a:off x="1790700" y="196850"/>
            <a:ext cx="6134100" cy="4540251"/>
          </a:xfrm>
          <a:prstGeom prst="rect">
            <a:avLst/>
          </a:prstGeom>
        </p:spPr>
      </p:pic>
    </p:spTree>
    <p:extLst>
      <p:ext uri="{BB962C8B-B14F-4D97-AF65-F5344CB8AC3E}">
        <p14:creationId xmlns:p14="http://schemas.microsoft.com/office/powerpoint/2010/main" val="383461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892336-B3F8-4DB9-9DF4-1D8E56F03EAE}"/>
              </a:ext>
            </a:extLst>
          </p:cNvPr>
          <p:cNvPicPr>
            <a:picLocks noChangeAspect="1"/>
          </p:cNvPicPr>
          <p:nvPr/>
        </p:nvPicPr>
        <p:blipFill>
          <a:blip r:embed="rId2"/>
          <a:stretch>
            <a:fillRect/>
          </a:stretch>
        </p:blipFill>
        <p:spPr>
          <a:xfrm>
            <a:off x="2425520" y="1010029"/>
            <a:ext cx="5181600" cy="5102792"/>
          </a:xfrm>
          <a:prstGeom prst="rect">
            <a:avLst/>
          </a:prstGeom>
        </p:spPr>
      </p:pic>
      <p:sp>
        <p:nvSpPr>
          <p:cNvPr id="5" name="Rectangle 4">
            <a:extLst>
              <a:ext uri="{FF2B5EF4-FFF2-40B4-BE49-F238E27FC236}">
                <a16:creationId xmlns:a16="http://schemas.microsoft.com/office/drawing/2014/main" id="{08F9D6BD-FC53-41CD-8B59-925DE8FCDBCF}"/>
              </a:ext>
            </a:extLst>
          </p:cNvPr>
          <p:cNvSpPr/>
          <p:nvPr/>
        </p:nvSpPr>
        <p:spPr>
          <a:xfrm>
            <a:off x="82370" y="224479"/>
            <a:ext cx="9867900" cy="655956"/>
          </a:xfrm>
          <a:prstGeom prst="rect">
            <a:avLst/>
          </a:prstGeom>
        </p:spPr>
        <p:txBody>
          <a:bodyPr vert="horz" lIns="91440" tIns="45720" rIns="91440" bIns="45720" rtlCol="0" anchor="ctr">
            <a:normAutofit fontScale="92500" lnSpcReduction="10000"/>
          </a:bodyPr>
          <a:lstStyle/>
          <a:p>
            <a:pPr algn="ctr">
              <a:spcBef>
                <a:spcPct val="0"/>
              </a:spcBef>
            </a:pPr>
            <a:r>
              <a:rPr lang="en-US" sz="4400" dirty="0">
                <a:solidFill>
                  <a:schemeClr val="bg1"/>
                </a:solidFill>
                <a:latin typeface="+mj-lt"/>
                <a:ea typeface="+mj-ea"/>
                <a:cs typeface="+mj-cs"/>
              </a:rPr>
              <a:t>Predicting Fake News</a:t>
            </a:r>
            <a:endParaRPr lang="he-IL" sz="4400" dirty="0">
              <a:solidFill>
                <a:schemeClr val="bg1"/>
              </a:solidFill>
              <a:latin typeface="+mj-lt"/>
              <a:ea typeface="+mj-ea"/>
              <a:cs typeface="+mj-cs"/>
            </a:endParaRPr>
          </a:p>
        </p:txBody>
      </p:sp>
      <p:sp>
        <p:nvSpPr>
          <p:cNvPr id="6" name="Rectangle 5">
            <a:extLst>
              <a:ext uri="{FF2B5EF4-FFF2-40B4-BE49-F238E27FC236}">
                <a16:creationId xmlns:a16="http://schemas.microsoft.com/office/drawing/2014/main" id="{DED09162-B238-4EDF-A10F-5FD88B3AC108}"/>
              </a:ext>
            </a:extLst>
          </p:cNvPr>
          <p:cNvSpPr/>
          <p:nvPr/>
        </p:nvSpPr>
        <p:spPr>
          <a:xfrm>
            <a:off x="2714482" y="1492250"/>
            <a:ext cx="4603675" cy="506412"/>
          </a:xfrm>
          <a:prstGeom prst="rect">
            <a:avLst/>
          </a:prstGeom>
          <a:solidFill>
            <a:schemeClr val="tx2">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effectLst>
                  <a:outerShdw blurRad="38100" dist="38100" dir="2700000" algn="tl">
                    <a:srgbClr val="000000">
                      <a:alpha val="43137"/>
                    </a:srgbClr>
                  </a:outerShdw>
                </a:effectLst>
              </a:rPr>
              <a:t>New in Heading – 94%</a:t>
            </a:r>
            <a:endParaRPr lang="he-IL" sz="2800" dirty="0">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6431A900-641E-48BF-9AA9-436B53B84357}"/>
              </a:ext>
            </a:extLst>
          </p:cNvPr>
          <p:cNvSpPr/>
          <p:nvPr/>
        </p:nvSpPr>
        <p:spPr>
          <a:xfrm>
            <a:off x="2714481" y="2330450"/>
            <a:ext cx="4603675" cy="506412"/>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effectLst>
                  <a:outerShdw blurRad="38100" dist="38100" dir="2700000" algn="tl">
                    <a:srgbClr val="000000">
                      <a:alpha val="43137"/>
                    </a:srgbClr>
                  </a:outerShdw>
                </a:effectLst>
              </a:rPr>
              <a:t>President in Heading – 80%</a:t>
            </a:r>
            <a:endParaRPr lang="he-IL"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138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9126E79-2B7A-4B92-B119-6DC087D88A73}"/>
              </a:ext>
            </a:extLst>
          </p:cNvPr>
          <p:cNvSpPr/>
          <p:nvPr/>
        </p:nvSpPr>
        <p:spPr>
          <a:xfrm>
            <a:off x="4337398" y="3108774"/>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3</a:t>
            </a:r>
            <a:endParaRPr lang="en-US" sz="4000" dirty="0"/>
          </a:p>
        </p:txBody>
      </p:sp>
      <p:sp>
        <p:nvSpPr>
          <p:cNvPr id="11" name="Oval 10">
            <a:extLst>
              <a:ext uri="{FF2B5EF4-FFF2-40B4-BE49-F238E27FC236}">
                <a16:creationId xmlns:a16="http://schemas.microsoft.com/office/drawing/2014/main" id="{9B1229A0-DA5F-4004-8748-FB5AAB67F2F6}"/>
              </a:ext>
            </a:extLst>
          </p:cNvPr>
          <p:cNvSpPr/>
          <p:nvPr/>
        </p:nvSpPr>
        <p:spPr>
          <a:xfrm>
            <a:off x="6268260" y="2270574"/>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4</a:t>
            </a:r>
            <a:endParaRPr lang="en-US" sz="4000" dirty="0"/>
          </a:p>
        </p:txBody>
      </p:sp>
      <p:sp>
        <p:nvSpPr>
          <p:cNvPr id="9" name="Oval 8">
            <a:extLst>
              <a:ext uri="{FF2B5EF4-FFF2-40B4-BE49-F238E27FC236}">
                <a16:creationId xmlns:a16="http://schemas.microsoft.com/office/drawing/2014/main" id="{9C54A8FA-FD17-4BA0-BF87-F06EA9039DB9}"/>
              </a:ext>
            </a:extLst>
          </p:cNvPr>
          <p:cNvSpPr/>
          <p:nvPr/>
        </p:nvSpPr>
        <p:spPr>
          <a:xfrm>
            <a:off x="2394081" y="39687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2</a:t>
            </a:r>
            <a:endParaRPr lang="en-US" sz="4000" dirty="0"/>
          </a:p>
        </p:txBody>
      </p:sp>
      <p:sp>
        <p:nvSpPr>
          <p:cNvPr id="8" name="Oval 7">
            <a:extLst>
              <a:ext uri="{FF2B5EF4-FFF2-40B4-BE49-F238E27FC236}">
                <a16:creationId xmlns:a16="http://schemas.microsoft.com/office/drawing/2014/main" id="{CCB8A312-273E-4A1C-B5B1-4EA9980AE554}"/>
              </a:ext>
            </a:extLst>
          </p:cNvPr>
          <p:cNvSpPr/>
          <p:nvPr/>
        </p:nvSpPr>
        <p:spPr>
          <a:xfrm>
            <a:off x="534785" y="48450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1</a:t>
            </a:r>
            <a:endParaRPr lang="en-US" sz="4000" dirty="0"/>
          </a:p>
        </p:txBody>
      </p:sp>
      <p:sp>
        <p:nvSpPr>
          <p:cNvPr id="32" name="TextBox 31">
            <a:extLst>
              <a:ext uri="{FF2B5EF4-FFF2-40B4-BE49-F238E27FC236}">
                <a16:creationId xmlns:a16="http://schemas.microsoft.com/office/drawing/2014/main" id="{84EB8BAB-E1BC-4971-B193-CFEA254D2841}"/>
              </a:ext>
            </a:extLst>
          </p:cNvPr>
          <p:cNvSpPr txBox="1"/>
          <p:nvPr/>
        </p:nvSpPr>
        <p:spPr>
          <a:xfrm>
            <a:off x="-52205"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Fake News DB</a:t>
            </a:r>
          </a:p>
          <a:p>
            <a:pPr algn="ctr"/>
            <a:r>
              <a:rPr lang="en-US" b="1" dirty="0">
                <a:solidFill>
                  <a:schemeClr val="bg1"/>
                </a:solidFill>
                <a:latin typeface="Helvetica" pitchFamily="2" charset="0"/>
              </a:rPr>
              <a:t>4000 Articles</a:t>
            </a:r>
          </a:p>
          <a:p>
            <a:pPr marL="285750" indent="-285750">
              <a:buFont typeface="Arial" panose="020B0604020202020204" pitchFamily="34" charset="0"/>
              <a:buChar char="•"/>
            </a:pPr>
            <a:r>
              <a:rPr lang="en-US" sz="1200" b="1" dirty="0">
                <a:solidFill>
                  <a:schemeClr val="bg1"/>
                </a:solidFill>
                <a:latin typeface="Helvetica" pitchFamily="2" charset="0"/>
              </a:rPr>
              <a:t>Head</a:t>
            </a:r>
          </a:p>
          <a:p>
            <a:pPr marL="285750" indent="-285750">
              <a:buFont typeface="Arial" panose="020B0604020202020204" pitchFamily="34" charset="0"/>
              <a:buChar char="•"/>
            </a:pPr>
            <a:r>
              <a:rPr lang="en-US" sz="1200" b="1" dirty="0">
                <a:solidFill>
                  <a:schemeClr val="bg1"/>
                </a:solidFill>
                <a:latin typeface="Helvetica" pitchFamily="2" charset="0"/>
              </a:rPr>
              <a:t>Body</a:t>
            </a:r>
          </a:p>
          <a:p>
            <a:pPr marL="285750" indent="-285750">
              <a:buFont typeface="Arial" panose="020B0604020202020204" pitchFamily="34" charset="0"/>
              <a:buChar char="•"/>
            </a:pPr>
            <a:r>
              <a:rPr lang="en-US" sz="1200" b="1" dirty="0">
                <a:solidFill>
                  <a:schemeClr val="bg1"/>
                </a:solidFill>
                <a:latin typeface="Helvetica" pitchFamily="2" charset="0"/>
              </a:rPr>
              <a:t>URL</a:t>
            </a:r>
          </a:p>
          <a:p>
            <a:pPr marL="285750" indent="-285750">
              <a:buFont typeface="Arial" panose="020B0604020202020204" pitchFamily="34" charset="0"/>
              <a:buChar char="•"/>
            </a:pPr>
            <a:r>
              <a:rPr lang="en-US" sz="1200" b="1" dirty="0">
                <a:solidFill>
                  <a:schemeClr val="bg1"/>
                </a:solidFill>
                <a:latin typeface="Helvetica" pitchFamily="2" charset="0"/>
              </a:rPr>
              <a:t>Fake/Real</a:t>
            </a:r>
          </a:p>
        </p:txBody>
      </p:sp>
      <p:cxnSp>
        <p:nvCxnSpPr>
          <p:cNvPr id="34" name="Straight Connector 33">
            <a:extLst>
              <a:ext uri="{FF2B5EF4-FFF2-40B4-BE49-F238E27FC236}">
                <a16:creationId xmlns:a16="http://schemas.microsoft.com/office/drawing/2014/main" id="{D09242CC-87C1-42EE-B2C3-8E64AD88CA03}"/>
              </a:ext>
            </a:extLst>
          </p:cNvPr>
          <p:cNvCxnSpPr>
            <a:cxnSpLocks/>
          </p:cNvCxnSpPr>
          <p:nvPr/>
        </p:nvCxnSpPr>
        <p:spPr>
          <a:xfrm>
            <a:off x="17907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691CF8-06FE-4A18-B562-963EFD0165D7}"/>
              </a:ext>
            </a:extLst>
          </p:cNvPr>
          <p:cNvCxnSpPr>
            <a:cxnSpLocks/>
          </p:cNvCxnSpPr>
          <p:nvPr/>
        </p:nvCxnSpPr>
        <p:spPr>
          <a:xfrm>
            <a:off x="3704686" y="49003"/>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FAD9E2-102F-44D4-A0D0-F6514AC5AC64}"/>
              </a:ext>
            </a:extLst>
          </p:cNvPr>
          <p:cNvCxnSpPr>
            <a:cxnSpLocks/>
          </p:cNvCxnSpPr>
          <p:nvPr/>
        </p:nvCxnSpPr>
        <p:spPr>
          <a:xfrm>
            <a:off x="56769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6DA7EF-28C2-4C6C-AEF4-F2E2BB0F1EEE}"/>
              </a:ext>
            </a:extLst>
          </p:cNvPr>
          <p:cNvCxnSpPr>
            <a:cxnSpLocks/>
          </p:cNvCxnSpPr>
          <p:nvPr/>
        </p:nvCxnSpPr>
        <p:spPr>
          <a:xfrm>
            <a:off x="75819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228B74D-5C17-4957-A257-13423C585837}"/>
              </a:ext>
            </a:extLst>
          </p:cNvPr>
          <p:cNvSpPr txBox="1"/>
          <p:nvPr/>
        </p:nvSpPr>
        <p:spPr>
          <a:xfrm>
            <a:off x="1819997"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DB Upgrade</a:t>
            </a:r>
          </a:p>
          <a:p>
            <a:pPr algn="ctr"/>
            <a:r>
              <a:rPr lang="en-US" b="1" dirty="0">
                <a:solidFill>
                  <a:schemeClr val="bg1"/>
                </a:solidFill>
                <a:latin typeface="Helvetica" pitchFamily="2" charset="0"/>
              </a:rPr>
              <a:t>21177</a:t>
            </a:r>
            <a:r>
              <a:rPr lang="en-US" sz="1200" b="1" dirty="0">
                <a:solidFill>
                  <a:schemeClr val="bg1"/>
                </a:solidFill>
                <a:latin typeface="Helvetica" pitchFamily="2" charset="0"/>
              </a:rPr>
              <a:t> </a:t>
            </a:r>
            <a:r>
              <a:rPr lang="en-US" b="1" dirty="0">
                <a:solidFill>
                  <a:schemeClr val="bg1"/>
                </a:solidFill>
                <a:latin typeface="Helvetica" pitchFamily="2" charset="0"/>
              </a:rPr>
              <a:t>Articles</a:t>
            </a:r>
          </a:p>
          <a:p>
            <a:pPr marL="285750" indent="-285750">
              <a:buFont typeface="Arial" panose="020B0604020202020204" pitchFamily="34" charset="0"/>
              <a:buChar char="•"/>
            </a:pPr>
            <a:r>
              <a:rPr lang="en-US" sz="1200" b="1" dirty="0">
                <a:solidFill>
                  <a:schemeClr val="bg1"/>
                </a:solidFill>
                <a:latin typeface="Helvetica" pitchFamily="2" charset="0"/>
              </a:rPr>
              <a:t>Additional DBs</a:t>
            </a:r>
          </a:p>
          <a:p>
            <a:pPr marL="285750" indent="-285750">
              <a:buFont typeface="Arial" panose="020B0604020202020204" pitchFamily="34" charset="0"/>
              <a:buChar char="•"/>
            </a:pPr>
            <a:endParaRPr lang="en-US" sz="1200" b="1" dirty="0">
              <a:solidFill>
                <a:schemeClr val="bg1"/>
              </a:solidFill>
              <a:latin typeface="Helvetica" pitchFamily="2" charset="0"/>
            </a:endParaRPr>
          </a:p>
          <a:p>
            <a:pPr marL="285750" indent="-285750">
              <a:buFont typeface="Arial" panose="020B0604020202020204" pitchFamily="34" charset="0"/>
              <a:buChar char="•"/>
            </a:pPr>
            <a:r>
              <a:rPr lang="en-US" sz="1200" b="1" dirty="0">
                <a:solidFill>
                  <a:schemeClr val="bg1"/>
                </a:solidFill>
                <a:latin typeface="Helvetica" pitchFamily="2" charset="0"/>
              </a:rPr>
              <a:t>Newspaper API</a:t>
            </a:r>
          </a:p>
          <a:p>
            <a:endParaRPr lang="en-US" sz="1200" b="1" dirty="0">
              <a:solidFill>
                <a:schemeClr val="bg1"/>
              </a:solidFill>
              <a:latin typeface="Helvetica" pitchFamily="2" charset="0"/>
            </a:endParaRPr>
          </a:p>
        </p:txBody>
      </p:sp>
      <p:sp>
        <p:nvSpPr>
          <p:cNvPr id="47" name="TextBox 46">
            <a:extLst>
              <a:ext uri="{FF2B5EF4-FFF2-40B4-BE49-F238E27FC236}">
                <a16:creationId xmlns:a16="http://schemas.microsoft.com/office/drawing/2014/main" id="{7792AB2E-ADC3-4BE5-AF99-7AAD6072F2F5}"/>
              </a:ext>
            </a:extLst>
          </p:cNvPr>
          <p:cNvSpPr txBox="1"/>
          <p:nvPr/>
        </p:nvSpPr>
        <p:spPr>
          <a:xfrm>
            <a:off x="5753910" y="64912"/>
            <a:ext cx="1866900" cy="1477328"/>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Modeling &amp; Results</a:t>
            </a:r>
          </a:p>
          <a:p>
            <a:pPr marL="285750" indent="-285750">
              <a:buFont typeface="Arial" panose="020B0604020202020204" pitchFamily="34" charset="0"/>
              <a:buChar char="•"/>
            </a:pPr>
            <a:r>
              <a:rPr lang="en-US" sz="1200" b="1" dirty="0">
                <a:solidFill>
                  <a:schemeClr val="bg1"/>
                </a:solidFill>
                <a:latin typeface="Helvetica" pitchFamily="2" charset="0"/>
              </a:rPr>
              <a:t>Small tree</a:t>
            </a:r>
          </a:p>
          <a:p>
            <a:pPr marL="285750" indent="-285750">
              <a:buFont typeface="Arial" panose="020B0604020202020204" pitchFamily="34" charset="0"/>
              <a:buChar char="•"/>
            </a:pPr>
            <a:r>
              <a:rPr lang="en-US" sz="1200" b="1" dirty="0">
                <a:solidFill>
                  <a:schemeClr val="bg1"/>
                </a:solidFill>
                <a:latin typeface="Helvetica" pitchFamily="2" charset="0"/>
              </a:rPr>
              <a:t>Large tree</a:t>
            </a:r>
          </a:p>
          <a:p>
            <a:pPr marL="285750" indent="-285750">
              <a:buFont typeface="Arial" panose="020B0604020202020204" pitchFamily="34" charset="0"/>
              <a:buChar char="•"/>
            </a:pPr>
            <a:r>
              <a:rPr lang="en-US" sz="1200" b="1" dirty="0">
                <a:solidFill>
                  <a:schemeClr val="bg1"/>
                </a:solidFill>
                <a:latin typeface="Helvetica" pitchFamily="2" charset="0"/>
              </a:rPr>
              <a:t>RF &amp; GBM</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pic>
        <p:nvPicPr>
          <p:cNvPr id="54" name="Picture 53">
            <a:extLst>
              <a:ext uri="{FF2B5EF4-FFF2-40B4-BE49-F238E27FC236}">
                <a16:creationId xmlns:a16="http://schemas.microsoft.com/office/drawing/2014/main" id="{112795BC-F530-4B0F-949A-0A35722734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8358" y="2975956"/>
            <a:ext cx="849323" cy="849323"/>
          </a:xfrm>
          <a:prstGeom prst="rect">
            <a:avLst/>
          </a:prstGeom>
        </p:spPr>
      </p:pic>
      <p:pic>
        <p:nvPicPr>
          <p:cNvPr id="62" name="Picture 61">
            <a:extLst>
              <a:ext uri="{FF2B5EF4-FFF2-40B4-BE49-F238E27FC236}">
                <a16:creationId xmlns:a16="http://schemas.microsoft.com/office/drawing/2014/main" id="{D79C15CB-AC98-413B-BB6A-FADE31B1E0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880" y="2888802"/>
            <a:ext cx="1680324" cy="1680324"/>
          </a:xfrm>
          <a:prstGeom prst="rect">
            <a:avLst/>
          </a:prstGeom>
        </p:spPr>
      </p:pic>
      <p:cxnSp>
        <p:nvCxnSpPr>
          <p:cNvPr id="39" name="Straight Arrow Connector 38">
            <a:extLst>
              <a:ext uri="{FF2B5EF4-FFF2-40B4-BE49-F238E27FC236}">
                <a16:creationId xmlns:a16="http://schemas.microsoft.com/office/drawing/2014/main" id="{E6292474-2326-4AFF-A026-0A64AA07AF32}"/>
              </a:ext>
            </a:extLst>
          </p:cNvPr>
          <p:cNvCxnSpPr>
            <a:cxnSpLocks/>
          </p:cNvCxnSpPr>
          <p:nvPr/>
        </p:nvCxnSpPr>
        <p:spPr>
          <a:xfrm flipV="1">
            <a:off x="3217681" y="3681808"/>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C7B98E-6847-48E9-AA6C-1A224958A305}"/>
              </a:ext>
            </a:extLst>
          </p:cNvPr>
          <p:cNvCxnSpPr>
            <a:cxnSpLocks/>
          </p:cNvCxnSpPr>
          <p:nvPr/>
        </p:nvCxnSpPr>
        <p:spPr>
          <a:xfrm flipV="1">
            <a:off x="5155687" y="2795095"/>
            <a:ext cx="1183015" cy="596632"/>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DCBC11-2B87-4AC5-A704-0CF69D98670D}"/>
              </a:ext>
            </a:extLst>
          </p:cNvPr>
          <p:cNvCxnSpPr>
            <a:cxnSpLocks/>
          </p:cNvCxnSpPr>
          <p:nvPr/>
        </p:nvCxnSpPr>
        <p:spPr>
          <a:xfrm flipV="1">
            <a:off x="1335132" y="4484185"/>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Head with Gears">
            <a:extLst>
              <a:ext uri="{FF2B5EF4-FFF2-40B4-BE49-F238E27FC236}">
                <a16:creationId xmlns:a16="http://schemas.microsoft.com/office/drawing/2014/main" id="{F799B5B2-608E-43E4-9E17-F4AA1E10B5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34154" y="2089181"/>
            <a:ext cx="914400" cy="914400"/>
          </a:xfrm>
          <a:prstGeom prst="rect">
            <a:avLst/>
          </a:prstGeom>
        </p:spPr>
      </p:pic>
      <p:pic>
        <p:nvPicPr>
          <p:cNvPr id="31" name="Graphic 30" descr="Internet">
            <a:extLst>
              <a:ext uri="{FF2B5EF4-FFF2-40B4-BE49-F238E27FC236}">
                <a16:creationId xmlns:a16="http://schemas.microsoft.com/office/drawing/2014/main" id="{A618805D-3FFC-4CBA-BA18-61867206B3D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774" y="3968750"/>
            <a:ext cx="914400" cy="914400"/>
          </a:xfrm>
          <a:prstGeom prst="rect">
            <a:avLst/>
          </a:prstGeom>
        </p:spPr>
      </p:pic>
      <p:sp>
        <p:nvSpPr>
          <p:cNvPr id="26" name="TextBox 25">
            <a:extLst>
              <a:ext uri="{FF2B5EF4-FFF2-40B4-BE49-F238E27FC236}">
                <a16:creationId xmlns:a16="http://schemas.microsoft.com/office/drawing/2014/main" id="{23E8156A-81DB-48AF-8C77-6959949839BA}"/>
              </a:ext>
            </a:extLst>
          </p:cNvPr>
          <p:cNvSpPr txBox="1"/>
          <p:nvPr/>
        </p:nvSpPr>
        <p:spPr>
          <a:xfrm>
            <a:off x="3704686" y="49003"/>
            <a:ext cx="1916503" cy="1200329"/>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EDA &amp; Features</a:t>
            </a:r>
          </a:p>
          <a:p>
            <a:pPr marL="285750" indent="-285750">
              <a:buFont typeface="Arial" panose="020B0604020202020204" pitchFamily="34" charset="0"/>
              <a:buChar char="•"/>
            </a:pPr>
            <a:r>
              <a:rPr lang="en-US" sz="1200" b="1" dirty="0">
                <a:solidFill>
                  <a:schemeClr val="bg1"/>
                </a:solidFill>
                <a:latin typeface="Helvetica" pitchFamily="2" charset="0"/>
              </a:rPr>
              <a:t>Length of Text</a:t>
            </a:r>
          </a:p>
          <a:p>
            <a:pPr marL="285750" indent="-285750">
              <a:buFont typeface="Arial" panose="020B0604020202020204" pitchFamily="34" charset="0"/>
              <a:buChar char="•"/>
            </a:pPr>
            <a:r>
              <a:rPr lang="en-US" sz="1200" b="1" dirty="0">
                <a:solidFill>
                  <a:schemeClr val="bg1"/>
                </a:solidFill>
                <a:latin typeface="Helvetica" pitchFamily="2" charset="0"/>
              </a:rPr>
              <a:t>NLP</a:t>
            </a:r>
          </a:p>
          <a:p>
            <a:pPr marL="285750" indent="-285750">
              <a:buFont typeface="Arial" panose="020B0604020202020204" pitchFamily="34" charset="0"/>
              <a:buChar char="•"/>
            </a:pPr>
            <a:r>
              <a:rPr lang="en-US" sz="1200" b="1" dirty="0">
                <a:solidFill>
                  <a:schemeClr val="bg1"/>
                </a:solidFill>
                <a:latin typeface="Helvetica" pitchFamily="2" charset="0"/>
              </a:rPr>
              <a:t>Punctuation !, ?, &amp;</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spTree>
    <p:extLst>
      <p:ext uri="{BB962C8B-B14F-4D97-AF65-F5344CB8AC3E}">
        <p14:creationId xmlns:p14="http://schemas.microsoft.com/office/powerpoint/2010/main" val="25359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10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1000"/>
                                        <p:tgtEl>
                                          <p:spTgt spid="62"/>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9E6158-F494-4441-9871-EE41F4974CA7}"/>
              </a:ext>
            </a:extLst>
          </p:cNvPr>
          <p:cNvPicPr>
            <a:picLocks noChangeAspect="1"/>
          </p:cNvPicPr>
          <p:nvPr/>
        </p:nvPicPr>
        <p:blipFill rotWithShape="1">
          <a:blip r:embed="rId2">
            <a:extLst>
              <a:ext uri="{28A0092B-C50C-407E-A947-70E740481C1C}">
                <a14:useLocalDpi xmlns:a14="http://schemas.microsoft.com/office/drawing/2010/main" val="0"/>
              </a:ext>
            </a:extLst>
          </a:blip>
          <a:srcRect r="7585"/>
          <a:stretch/>
        </p:blipFill>
        <p:spPr>
          <a:xfrm>
            <a:off x="-571499" y="6350"/>
            <a:ext cx="10401300" cy="6330950"/>
          </a:xfrm>
          <a:prstGeom prst="rect">
            <a:avLst/>
          </a:prstGeom>
        </p:spPr>
      </p:pic>
      <p:sp>
        <p:nvSpPr>
          <p:cNvPr id="2" name="Title 1"/>
          <p:cNvSpPr>
            <a:spLocks noGrp="1"/>
          </p:cNvSpPr>
          <p:nvPr>
            <p:ph type="title"/>
          </p:nvPr>
        </p:nvSpPr>
        <p:spPr>
          <a:xfrm>
            <a:off x="491490" y="2559050"/>
            <a:ext cx="8846820" cy="1056217"/>
          </a:xfrm>
        </p:spPr>
        <p:txBody>
          <a:bodyPr>
            <a:normAutofit fontScale="90000"/>
          </a:bodyPr>
          <a:lstStyle/>
          <a:p>
            <a:r>
              <a:rPr lang="en-US" dirty="0">
                <a:solidFill>
                  <a:schemeClr val="bg1"/>
                </a:solidFill>
                <a:effectLst>
                  <a:outerShdw blurRad="38100" dist="38100" dir="2700000" algn="tl">
                    <a:srgbClr val="000000">
                      <a:alpha val="43137"/>
                    </a:srgbClr>
                  </a:outerShdw>
                </a:effectLst>
              </a:rPr>
              <a:t>Our business guideline</a:t>
            </a: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 is to seek </a:t>
            </a:r>
            <a:r>
              <a:rPr lang="en-US" b="1" dirty="0">
                <a:solidFill>
                  <a:schemeClr val="bg1"/>
                </a:solidFill>
                <a:effectLst>
                  <a:outerShdw blurRad="38100" dist="38100" dir="2700000" algn="tl">
                    <a:srgbClr val="000000">
                      <a:alpha val="43137"/>
                    </a:srgbClr>
                  </a:outerShdw>
                </a:effectLst>
              </a:rPr>
              <a:t>high recall</a:t>
            </a:r>
            <a:endParaRPr lang="he-IL" b="1" dirty="0">
              <a:solidFill>
                <a:schemeClr val="bg1"/>
              </a:solidFill>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5CA20D42-DAA6-4CBF-84B2-E893E7A2F59B}"/>
              </a:ext>
            </a:extLst>
          </p:cNvPr>
          <p:cNvGrpSpPr/>
          <p:nvPr/>
        </p:nvGrpSpPr>
        <p:grpSpPr>
          <a:xfrm>
            <a:off x="2400300" y="1831577"/>
            <a:ext cx="5029200" cy="3567379"/>
            <a:chOff x="3128963" y="1901825"/>
            <a:chExt cx="3571875" cy="2533650"/>
          </a:xfrm>
        </p:grpSpPr>
        <p:sp>
          <p:nvSpPr>
            <p:cNvPr id="3" name="Rectangle 2">
              <a:extLst>
                <a:ext uri="{FF2B5EF4-FFF2-40B4-BE49-F238E27FC236}">
                  <a16:creationId xmlns:a16="http://schemas.microsoft.com/office/drawing/2014/main" id="{13489C15-0C03-4617-A1DD-A06A37A80C01}"/>
                </a:ext>
              </a:extLst>
            </p:cNvPr>
            <p:cNvSpPr/>
            <p:nvPr/>
          </p:nvSpPr>
          <p:spPr>
            <a:xfrm>
              <a:off x="3162300" y="1949450"/>
              <a:ext cx="3505200" cy="2438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96D2B97-1B42-4FA1-A064-11B21A9E8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963" y="1901825"/>
              <a:ext cx="3571875" cy="25336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 name="Straight Connector 5">
            <a:extLst>
              <a:ext uri="{FF2B5EF4-FFF2-40B4-BE49-F238E27FC236}">
                <a16:creationId xmlns:a16="http://schemas.microsoft.com/office/drawing/2014/main" id="{596B1F3A-30AA-4B17-BE30-395BC708D64D}"/>
              </a:ext>
            </a:extLst>
          </p:cNvPr>
          <p:cNvCxnSpPr/>
          <p:nvPr/>
        </p:nvCxnSpPr>
        <p:spPr>
          <a:xfrm flipV="1">
            <a:off x="5067300" y="2863850"/>
            <a:ext cx="0" cy="2057400"/>
          </a:xfrm>
          <a:prstGeom prst="line">
            <a:avLst/>
          </a:prstGeom>
          <a:ln w="76200">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824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9479E-6 L 0 -0.34769 " pathEditMode="relative" rAng="0" ptsTypes="AA">
                                      <p:cBhvr>
                                        <p:cTn id="6" dur="2000" fill="hold"/>
                                        <p:tgtEl>
                                          <p:spTgt spid="2"/>
                                        </p:tgtEl>
                                        <p:attrNameLst>
                                          <p:attrName>ppt_x</p:attrName>
                                          <p:attrName>ppt_y</p:attrName>
                                        </p:attrNameLst>
                                      </p:cBhvr>
                                      <p:rCtr x="0" y="-17385"/>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decel="50000" fill="hold" nodeType="clickEffect">
                                  <p:stCondLst>
                                    <p:cond delay="0"/>
                                  </p:stCondLst>
                                  <p:childTnLst>
                                    <p:animMotion origin="layout" path="M -3.87597E-6 1.54309E-6 L -0.06201 -0.03307 " pathEditMode="relative" rAng="0" ptsTypes="AA">
                                      <p:cBhvr>
                                        <p:cTn id="19" dur="2000" fill="hold"/>
                                        <p:tgtEl>
                                          <p:spTgt spid="6"/>
                                        </p:tgtEl>
                                        <p:attrNameLst>
                                          <p:attrName>ppt_x</p:attrName>
                                          <p:attrName>ppt_y</p:attrName>
                                        </p:attrNameLst>
                                      </p:cBhvr>
                                      <p:rCtr x="-3101" y="-1653"/>
                                    </p:animMotion>
                                  </p:childTnLst>
                                </p:cTn>
                              </p:par>
                              <p:par>
                                <p:cTn id="20" presetID="6" presetClass="emph" presetSubtype="0" fill="hold" nodeType="withEffect">
                                  <p:stCondLst>
                                    <p:cond delay="0"/>
                                  </p:stCondLst>
                                  <p:childTnLst>
                                    <p:animScale>
                                      <p:cBhvr>
                                        <p:cTn id="21" dur="2000" fill="hold"/>
                                        <p:tgtEl>
                                          <p:spTgt spid="6"/>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1C5EE1-2790-417E-BA99-EBFB81013ECC}"/>
              </a:ext>
            </a:extLst>
          </p:cNvPr>
          <p:cNvPicPr>
            <a:picLocks noChangeAspect="1"/>
          </p:cNvPicPr>
          <p:nvPr/>
        </p:nvPicPr>
        <p:blipFill rotWithShape="1">
          <a:blip r:embed="rId2">
            <a:extLst>
              <a:ext uri="{28A0092B-C50C-407E-A947-70E740481C1C}">
                <a14:useLocalDpi xmlns:a14="http://schemas.microsoft.com/office/drawing/2010/main" val="0"/>
              </a:ext>
            </a:extLst>
          </a:blip>
          <a:srcRect r="7585"/>
          <a:stretch/>
        </p:blipFill>
        <p:spPr>
          <a:xfrm>
            <a:off x="-571499" y="6350"/>
            <a:ext cx="10401300" cy="6330950"/>
          </a:xfrm>
          <a:prstGeom prst="rect">
            <a:avLst/>
          </a:prstGeom>
        </p:spPr>
      </p:pic>
      <p:graphicFrame>
        <p:nvGraphicFramePr>
          <p:cNvPr id="8" name="Table 7">
            <a:extLst>
              <a:ext uri="{FF2B5EF4-FFF2-40B4-BE49-F238E27FC236}">
                <a16:creationId xmlns:a16="http://schemas.microsoft.com/office/drawing/2014/main" id="{AB2DDA4E-DE96-4CEB-BF24-11738915EA63}"/>
              </a:ext>
            </a:extLst>
          </p:cNvPr>
          <p:cNvGraphicFramePr>
            <a:graphicFrameLocks noGrp="1"/>
          </p:cNvGraphicFramePr>
          <p:nvPr>
            <p:extLst>
              <p:ext uri="{D42A27DB-BD31-4B8C-83A1-F6EECF244321}">
                <p14:modId xmlns:p14="http://schemas.microsoft.com/office/powerpoint/2010/main" val="4104402326"/>
              </p:ext>
            </p:extLst>
          </p:nvPr>
        </p:nvGraphicFramePr>
        <p:xfrm>
          <a:off x="5834612" y="3749675"/>
          <a:ext cx="3844417" cy="2286000"/>
        </p:xfrm>
        <a:graphic>
          <a:graphicData uri="http://schemas.openxmlformats.org/drawingml/2006/table">
            <a:tbl>
              <a:tblPr firstRow="1" bandRow="1">
                <a:tableStyleId>{21E4AEA4-8DFA-4A89-87EB-49C32662AFE0}</a:tableStyleId>
              </a:tblPr>
              <a:tblGrid>
                <a:gridCol w="1641094">
                  <a:extLst>
                    <a:ext uri="{9D8B030D-6E8A-4147-A177-3AD203B41FA5}">
                      <a16:colId xmlns:a16="http://schemas.microsoft.com/office/drawing/2014/main" val="282684817"/>
                    </a:ext>
                  </a:extLst>
                </a:gridCol>
                <a:gridCol w="1152017">
                  <a:extLst>
                    <a:ext uri="{9D8B030D-6E8A-4147-A177-3AD203B41FA5}">
                      <a16:colId xmlns:a16="http://schemas.microsoft.com/office/drawing/2014/main" val="1686082806"/>
                    </a:ext>
                  </a:extLst>
                </a:gridCol>
                <a:gridCol w="1051306">
                  <a:extLst>
                    <a:ext uri="{9D8B030D-6E8A-4147-A177-3AD203B41FA5}">
                      <a16:colId xmlns:a16="http://schemas.microsoft.com/office/drawing/2014/main" val="238890410"/>
                    </a:ext>
                  </a:extLst>
                </a:gridCol>
              </a:tblGrid>
              <a:tr h="381000">
                <a:tc rowSpan="2">
                  <a:txBody>
                    <a:bodyPr/>
                    <a:lstStyle/>
                    <a:p>
                      <a:pPr algn="ctr"/>
                      <a:r>
                        <a:rPr lang="en-US" strike="noStrike" dirty="0">
                          <a:solidFill>
                            <a:schemeClr val="bg1"/>
                          </a:solidFill>
                          <a:effectLst>
                            <a:outerShdw blurRad="38100" dist="38100" dir="2700000" algn="tl">
                              <a:srgbClr val="000000">
                                <a:alpha val="43137"/>
                              </a:srgbClr>
                            </a:outerShdw>
                          </a:effectLst>
                        </a:rPr>
                        <a:t>Model</a:t>
                      </a:r>
                    </a:p>
                  </a:txBody>
                  <a:tcPr anchor="ctr">
                    <a:solidFill>
                      <a:srgbClr val="C0504D"/>
                    </a:solidFill>
                  </a:tcPr>
                </a:tc>
                <a:tc gridSpan="2">
                  <a:txBody>
                    <a:bodyPr/>
                    <a:lstStyle/>
                    <a:p>
                      <a:pPr algn="ctr"/>
                      <a:r>
                        <a:rPr lang="en-US" strike="noStrike" dirty="0">
                          <a:solidFill>
                            <a:schemeClr val="bg1"/>
                          </a:solidFill>
                          <a:effectLst>
                            <a:outerShdw blurRad="38100" dist="38100" dir="2700000" algn="tl">
                              <a:srgbClr val="000000">
                                <a:alpha val="43137"/>
                              </a:srgbClr>
                            </a:outerShdw>
                          </a:effectLst>
                        </a:rPr>
                        <a:t>Classification Results</a:t>
                      </a:r>
                    </a:p>
                  </a:txBody>
                  <a:tcPr>
                    <a:solidFill>
                      <a:srgbClr val="C0504D"/>
                    </a:solidFill>
                  </a:tcPr>
                </a:tc>
                <a:tc hMerge="1">
                  <a:txBody>
                    <a:bodyPr/>
                    <a:lstStyle/>
                    <a:p>
                      <a:endParaRPr lang="en-US" strike="noStrike"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727929362"/>
                  </a:ext>
                </a:extLst>
              </a:tr>
              <a:tr h="381000">
                <a:tc vMerge="1">
                  <a:txBody>
                    <a:bodyPr/>
                    <a:lstStyle/>
                    <a:p>
                      <a:endParaRPr lang="en-US" strike="noStrike" dirty="0">
                        <a:effectLst>
                          <a:outerShdw blurRad="38100" dist="38100" dir="2700000" algn="tl">
                            <a:srgbClr val="000000">
                              <a:alpha val="43137"/>
                            </a:srgbClr>
                          </a:outerShdw>
                        </a:effectLst>
                      </a:endParaRPr>
                    </a:p>
                  </a:txBody>
                  <a:tcPr/>
                </a:tc>
                <a:tc>
                  <a:txBody>
                    <a:bodyPr/>
                    <a:lstStyle/>
                    <a:p>
                      <a:pPr algn="ctr"/>
                      <a:r>
                        <a:rPr lang="en-US" strike="noStrike" dirty="0">
                          <a:effectLst>
                            <a:outerShdw blurRad="38100" dist="38100" dir="2700000" algn="tl">
                              <a:srgbClr val="000000">
                                <a:alpha val="43137"/>
                              </a:srgbClr>
                            </a:outerShdw>
                          </a:effectLst>
                        </a:rPr>
                        <a:t>Score</a:t>
                      </a:r>
                    </a:p>
                  </a:txBody>
                  <a:tcPr/>
                </a:tc>
                <a:tc>
                  <a:txBody>
                    <a:bodyPr/>
                    <a:lstStyle/>
                    <a:p>
                      <a:pPr algn="ctr"/>
                      <a:r>
                        <a:rPr lang="en-US" strike="noStrike" dirty="0">
                          <a:effectLst>
                            <a:outerShdw blurRad="38100" dist="38100" dir="2700000" algn="tl">
                              <a:srgbClr val="000000">
                                <a:alpha val="43137"/>
                              </a:srgbClr>
                            </a:outerShdw>
                          </a:effectLst>
                        </a:rPr>
                        <a:t>Recall</a:t>
                      </a:r>
                    </a:p>
                  </a:txBody>
                  <a:tcPr/>
                </a:tc>
                <a:extLst>
                  <a:ext uri="{0D108BD9-81ED-4DB2-BD59-A6C34878D82A}">
                    <a16:rowId xmlns:a16="http://schemas.microsoft.com/office/drawing/2014/main" val="2727607919"/>
                  </a:ext>
                </a:extLst>
              </a:tr>
              <a:tr h="381000">
                <a:tc>
                  <a:txBody>
                    <a:bodyPr/>
                    <a:lstStyle/>
                    <a:p>
                      <a:r>
                        <a:rPr lang="en-US" dirty="0"/>
                        <a:t>Small Tree</a:t>
                      </a:r>
                    </a:p>
                  </a:txBody>
                  <a:tcPr/>
                </a:tc>
                <a:tc>
                  <a:txBody>
                    <a:bodyPr/>
                    <a:lstStyle/>
                    <a:p>
                      <a:pPr algn="ctr"/>
                      <a:r>
                        <a:rPr lang="en-US" dirty="0"/>
                        <a:t>0.7</a:t>
                      </a:r>
                    </a:p>
                  </a:txBody>
                  <a:tcPr/>
                </a:tc>
                <a:tc>
                  <a:txBody>
                    <a:bodyPr/>
                    <a:lstStyle/>
                    <a:p>
                      <a:pPr algn="ctr"/>
                      <a:r>
                        <a:rPr lang="en-US" dirty="0"/>
                        <a:t>0.81</a:t>
                      </a:r>
                    </a:p>
                  </a:txBody>
                  <a:tcPr/>
                </a:tc>
                <a:extLst>
                  <a:ext uri="{0D108BD9-81ED-4DB2-BD59-A6C34878D82A}">
                    <a16:rowId xmlns:a16="http://schemas.microsoft.com/office/drawing/2014/main" val="2064972050"/>
                  </a:ext>
                </a:extLst>
              </a:tr>
              <a:tr h="381000">
                <a:tc>
                  <a:txBody>
                    <a:bodyPr/>
                    <a:lstStyle/>
                    <a:p>
                      <a:r>
                        <a:rPr lang="en-US" dirty="0"/>
                        <a:t>Large Tree</a:t>
                      </a:r>
                    </a:p>
                  </a:txBody>
                  <a:tcPr/>
                </a:tc>
                <a:tc>
                  <a:txBody>
                    <a:bodyPr/>
                    <a:lstStyle/>
                    <a:p>
                      <a:pPr algn="ctr"/>
                      <a:r>
                        <a:rPr lang="en-US" dirty="0"/>
                        <a:t>0.8</a:t>
                      </a:r>
                    </a:p>
                  </a:txBody>
                  <a:tcPr/>
                </a:tc>
                <a:tc>
                  <a:txBody>
                    <a:bodyPr/>
                    <a:lstStyle/>
                    <a:p>
                      <a:pPr algn="ctr"/>
                      <a:r>
                        <a:rPr lang="en-US" dirty="0"/>
                        <a:t>0.77</a:t>
                      </a:r>
                    </a:p>
                  </a:txBody>
                  <a:tcPr/>
                </a:tc>
                <a:extLst>
                  <a:ext uri="{0D108BD9-81ED-4DB2-BD59-A6C34878D82A}">
                    <a16:rowId xmlns:a16="http://schemas.microsoft.com/office/drawing/2014/main" val="3138786094"/>
                  </a:ext>
                </a:extLst>
              </a:tr>
              <a:tr h="381000">
                <a:tc>
                  <a:txBody>
                    <a:bodyPr/>
                    <a:lstStyle/>
                    <a:p>
                      <a:r>
                        <a:rPr lang="en-US" dirty="0"/>
                        <a:t>Random Forest</a:t>
                      </a:r>
                    </a:p>
                  </a:txBody>
                  <a:tcPr/>
                </a:tc>
                <a:tc>
                  <a:txBody>
                    <a:bodyPr/>
                    <a:lstStyle/>
                    <a:p>
                      <a:pPr algn="ctr"/>
                      <a:r>
                        <a:rPr lang="en-US" dirty="0"/>
                        <a:t>0.88</a:t>
                      </a:r>
                    </a:p>
                  </a:txBody>
                  <a:tcPr/>
                </a:tc>
                <a:tc>
                  <a:txBody>
                    <a:bodyPr/>
                    <a:lstStyle/>
                    <a:p>
                      <a:pPr algn="ctr"/>
                      <a:r>
                        <a:rPr lang="en-US" dirty="0"/>
                        <a:t>0.88</a:t>
                      </a:r>
                    </a:p>
                  </a:txBody>
                  <a:tcPr/>
                </a:tc>
                <a:extLst>
                  <a:ext uri="{0D108BD9-81ED-4DB2-BD59-A6C34878D82A}">
                    <a16:rowId xmlns:a16="http://schemas.microsoft.com/office/drawing/2014/main" val="985399226"/>
                  </a:ext>
                </a:extLst>
              </a:tr>
              <a:tr h="381000">
                <a:tc>
                  <a:txBody>
                    <a:bodyPr/>
                    <a:lstStyle/>
                    <a:p>
                      <a:r>
                        <a:rPr lang="en-US" dirty="0"/>
                        <a:t>GBM</a:t>
                      </a:r>
                    </a:p>
                  </a:txBody>
                  <a:tcPr/>
                </a:tc>
                <a:tc>
                  <a:txBody>
                    <a:bodyPr/>
                    <a:lstStyle/>
                    <a:p>
                      <a:pPr algn="ctr"/>
                      <a:r>
                        <a:rPr lang="en-US" dirty="0"/>
                        <a:t>0.87 </a:t>
                      </a:r>
                    </a:p>
                  </a:txBody>
                  <a:tcPr/>
                </a:tc>
                <a:tc>
                  <a:txBody>
                    <a:bodyPr/>
                    <a:lstStyle/>
                    <a:p>
                      <a:pPr algn="ctr"/>
                      <a:r>
                        <a:rPr lang="en-US" dirty="0"/>
                        <a:t>0.84</a:t>
                      </a:r>
                    </a:p>
                  </a:txBody>
                  <a:tcPr/>
                </a:tc>
                <a:extLst>
                  <a:ext uri="{0D108BD9-81ED-4DB2-BD59-A6C34878D82A}">
                    <a16:rowId xmlns:a16="http://schemas.microsoft.com/office/drawing/2014/main" val="23546830"/>
                  </a:ext>
                </a:extLst>
              </a:tr>
            </a:tbl>
          </a:graphicData>
        </a:graphic>
      </p:graphicFrame>
      <p:sp>
        <p:nvSpPr>
          <p:cNvPr id="12" name="Rectangle 11">
            <a:extLst>
              <a:ext uri="{FF2B5EF4-FFF2-40B4-BE49-F238E27FC236}">
                <a16:creationId xmlns:a16="http://schemas.microsoft.com/office/drawing/2014/main" id="{653EDC9E-2289-450A-95FE-387B16860CC4}"/>
              </a:ext>
            </a:extLst>
          </p:cNvPr>
          <p:cNvSpPr/>
          <p:nvPr/>
        </p:nvSpPr>
        <p:spPr>
          <a:xfrm>
            <a:off x="5829300" y="5302249"/>
            <a:ext cx="3844417" cy="7334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3">
            <a:extLst>
              <a:ext uri="{FF2B5EF4-FFF2-40B4-BE49-F238E27FC236}">
                <a16:creationId xmlns:a16="http://schemas.microsoft.com/office/drawing/2014/main" id="{F48AB61A-B41E-4844-90BE-B3D386E2E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71" y="1201163"/>
            <a:ext cx="4512175" cy="26774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itle 1">
            <a:extLst>
              <a:ext uri="{FF2B5EF4-FFF2-40B4-BE49-F238E27FC236}">
                <a16:creationId xmlns:a16="http://schemas.microsoft.com/office/drawing/2014/main" id="{5F1E57D4-9C53-44DC-9B27-C56901A05D5F}"/>
              </a:ext>
            </a:extLst>
          </p:cNvPr>
          <p:cNvSpPr txBox="1">
            <a:spLocks/>
          </p:cNvSpPr>
          <p:nvPr/>
        </p:nvSpPr>
        <p:spPr>
          <a:xfrm>
            <a:off x="1333500" y="379942"/>
            <a:ext cx="6172200" cy="675217"/>
          </a:xfrm>
          <a:prstGeom prst="rect">
            <a:avLst/>
          </a:prstGeom>
          <a:solidFill>
            <a:srgbClr val="595959">
              <a:alpha val="16863"/>
            </a:srgbClr>
          </a:solidFill>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solidFill>
                  <a:schemeClr val="bg1"/>
                </a:solidFill>
                <a:effectLst>
                  <a:outerShdw blurRad="38100" dist="38100" dir="2700000" algn="tl">
                    <a:srgbClr val="000000">
                      <a:alpha val="43137"/>
                    </a:srgbClr>
                  </a:outerShdw>
                </a:effectLst>
              </a:rPr>
              <a:t>Results</a:t>
            </a:r>
            <a:endParaRPr lang="he-IL" b="1" dirty="0">
              <a:solidFill>
                <a:srgbClr val="00B050"/>
              </a:solidFill>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2A571190-09DD-4F55-AFD2-6E0EC003CE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 y="-260350"/>
            <a:ext cx="1680324" cy="1680324"/>
          </a:xfrm>
          <a:prstGeom prst="rect">
            <a:avLst/>
          </a:prstGeom>
        </p:spPr>
      </p:pic>
    </p:spTree>
    <p:extLst>
      <p:ext uri="{BB962C8B-B14F-4D97-AF65-F5344CB8AC3E}">
        <p14:creationId xmlns:p14="http://schemas.microsoft.com/office/powerpoint/2010/main" val="336957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8A45-88C8-4ADC-AEEB-44B85B5569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4CA353-5F07-4273-9119-8780C234A8C7}"/>
              </a:ext>
            </a:extLst>
          </p:cNvPr>
          <p:cNvSpPr>
            <a:spLocks noGrp="1"/>
          </p:cNvSpPr>
          <p:nvPr>
            <p:ph sz="quarter" idx="13"/>
          </p:nvPr>
        </p:nvSpPr>
        <p:spPr/>
        <p:txBody>
          <a:bodyPr/>
          <a:lstStyle/>
          <a:p>
            <a:endParaRPr lang="en-US"/>
          </a:p>
        </p:txBody>
      </p:sp>
      <p:pic>
        <p:nvPicPr>
          <p:cNvPr id="1026" name="Picture 2" descr="Related image">
            <a:extLst>
              <a:ext uri="{FF2B5EF4-FFF2-40B4-BE49-F238E27FC236}">
                <a16:creationId xmlns:a16="http://schemas.microsoft.com/office/drawing/2014/main" id="{7D3FDA81-A46E-460A-A9C7-9D23375C01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300" y="0"/>
            <a:ext cx="11091169" cy="633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914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9126E79-2B7A-4B92-B119-6DC087D88A73}"/>
              </a:ext>
            </a:extLst>
          </p:cNvPr>
          <p:cNvSpPr/>
          <p:nvPr/>
        </p:nvSpPr>
        <p:spPr>
          <a:xfrm>
            <a:off x="4337398" y="3108774"/>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3</a:t>
            </a:r>
            <a:endParaRPr lang="en-US" sz="4000" dirty="0"/>
          </a:p>
        </p:txBody>
      </p:sp>
      <p:sp>
        <p:nvSpPr>
          <p:cNvPr id="11" name="Oval 10">
            <a:extLst>
              <a:ext uri="{FF2B5EF4-FFF2-40B4-BE49-F238E27FC236}">
                <a16:creationId xmlns:a16="http://schemas.microsoft.com/office/drawing/2014/main" id="{9B1229A0-DA5F-4004-8748-FB5AAB67F2F6}"/>
              </a:ext>
            </a:extLst>
          </p:cNvPr>
          <p:cNvSpPr/>
          <p:nvPr/>
        </p:nvSpPr>
        <p:spPr>
          <a:xfrm>
            <a:off x="6268260" y="2270574"/>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4</a:t>
            </a:r>
            <a:endParaRPr lang="en-US" sz="4000" dirty="0"/>
          </a:p>
        </p:txBody>
      </p:sp>
      <p:sp>
        <p:nvSpPr>
          <p:cNvPr id="12" name="Oval 11">
            <a:extLst>
              <a:ext uri="{FF2B5EF4-FFF2-40B4-BE49-F238E27FC236}">
                <a16:creationId xmlns:a16="http://schemas.microsoft.com/office/drawing/2014/main" id="{2F1048A0-9E49-405E-95D5-C68F1301D39F}"/>
              </a:ext>
            </a:extLst>
          </p:cNvPr>
          <p:cNvSpPr/>
          <p:nvPr/>
        </p:nvSpPr>
        <p:spPr>
          <a:xfrm>
            <a:off x="8201227" y="1419555"/>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5</a:t>
            </a:r>
            <a:endParaRPr lang="en-US" sz="4000" dirty="0"/>
          </a:p>
        </p:txBody>
      </p:sp>
      <p:sp>
        <p:nvSpPr>
          <p:cNvPr id="9" name="Oval 8">
            <a:extLst>
              <a:ext uri="{FF2B5EF4-FFF2-40B4-BE49-F238E27FC236}">
                <a16:creationId xmlns:a16="http://schemas.microsoft.com/office/drawing/2014/main" id="{9C54A8FA-FD17-4BA0-BF87-F06EA9039DB9}"/>
              </a:ext>
            </a:extLst>
          </p:cNvPr>
          <p:cNvSpPr/>
          <p:nvPr/>
        </p:nvSpPr>
        <p:spPr>
          <a:xfrm>
            <a:off x="2394081" y="39687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2</a:t>
            </a:r>
            <a:endParaRPr lang="en-US" sz="4000" dirty="0"/>
          </a:p>
        </p:txBody>
      </p:sp>
      <p:sp>
        <p:nvSpPr>
          <p:cNvPr id="8" name="Oval 7">
            <a:extLst>
              <a:ext uri="{FF2B5EF4-FFF2-40B4-BE49-F238E27FC236}">
                <a16:creationId xmlns:a16="http://schemas.microsoft.com/office/drawing/2014/main" id="{CCB8A312-273E-4A1C-B5B1-4EA9980AE554}"/>
              </a:ext>
            </a:extLst>
          </p:cNvPr>
          <p:cNvSpPr/>
          <p:nvPr/>
        </p:nvSpPr>
        <p:spPr>
          <a:xfrm>
            <a:off x="534785" y="48450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1</a:t>
            </a:r>
            <a:endParaRPr lang="en-US" sz="4000" dirty="0"/>
          </a:p>
        </p:txBody>
      </p:sp>
      <p:sp>
        <p:nvSpPr>
          <p:cNvPr id="32" name="TextBox 31">
            <a:extLst>
              <a:ext uri="{FF2B5EF4-FFF2-40B4-BE49-F238E27FC236}">
                <a16:creationId xmlns:a16="http://schemas.microsoft.com/office/drawing/2014/main" id="{84EB8BAB-E1BC-4971-B193-CFEA254D2841}"/>
              </a:ext>
            </a:extLst>
          </p:cNvPr>
          <p:cNvSpPr txBox="1"/>
          <p:nvPr/>
        </p:nvSpPr>
        <p:spPr>
          <a:xfrm>
            <a:off x="-52205"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Fake News DB</a:t>
            </a:r>
          </a:p>
          <a:p>
            <a:pPr algn="ctr"/>
            <a:r>
              <a:rPr lang="en-US" b="1" dirty="0">
                <a:solidFill>
                  <a:schemeClr val="bg1"/>
                </a:solidFill>
                <a:latin typeface="Helvetica" pitchFamily="2" charset="0"/>
              </a:rPr>
              <a:t>4000 Articles</a:t>
            </a:r>
          </a:p>
          <a:p>
            <a:pPr marL="285750" indent="-285750">
              <a:buFont typeface="Arial" panose="020B0604020202020204" pitchFamily="34" charset="0"/>
              <a:buChar char="•"/>
            </a:pPr>
            <a:r>
              <a:rPr lang="en-US" sz="1200" b="1" dirty="0">
                <a:solidFill>
                  <a:schemeClr val="bg1"/>
                </a:solidFill>
                <a:latin typeface="Helvetica" pitchFamily="2" charset="0"/>
              </a:rPr>
              <a:t>Head</a:t>
            </a:r>
          </a:p>
          <a:p>
            <a:pPr marL="285750" indent="-285750">
              <a:buFont typeface="Arial" panose="020B0604020202020204" pitchFamily="34" charset="0"/>
              <a:buChar char="•"/>
            </a:pPr>
            <a:r>
              <a:rPr lang="en-US" sz="1200" b="1" dirty="0">
                <a:solidFill>
                  <a:schemeClr val="bg1"/>
                </a:solidFill>
                <a:latin typeface="Helvetica" pitchFamily="2" charset="0"/>
              </a:rPr>
              <a:t>Body</a:t>
            </a:r>
          </a:p>
          <a:p>
            <a:pPr marL="285750" indent="-285750">
              <a:buFont typeface="Arial" panose="020B0604020202020204" pitchFamily="34" charset="0"/>
              <a:buChar char="•"/>
            </a:pPr>
            <a:r>
              <a:rPr lang="en-US" sz="1200" b="1" dirty="0">
                <a:solidFill>
                  <a:schemeClr val="bg1"/>
                </a:solidFill>
                <a:latin typeface="Helvetica" pitchFamily="2" charset="0"/>
              </a:rPr>
              <a:t>URL</a:t>
            </a:r>
          </a:p>
          <a:p>
            <a:pPr marL="285750" indent="-285750">
              <a:buFont typeface="Arial" panose="020B0604020202020204" pitchFamily="34" charset="0"/>
              <a:buChar char="•"/>
            </a:pPr>
            <a:r>
              <a:rPr lang="en-US" sz="1200" b="1" dirty="0">
                <a:solidFill>
                  <a:schemeClr val="bg1"/>
                </a:solidFill>
                <a:latin typeface="Helvetica" pitchFamily="2" charset="0"/>
              </a:rPr>
              <a:t>Fake/Real</a:t>
            </a:r>
          </a:p>
        </p:txBody>
      </p:sp>
      <p:cxnSp>
        <p:nvCxnSpPr>
          <p:cNvPr id="34" name="Straight Connector 33">
            <a:extLst>
              <a:ext uri="{FF2B5EF4-FFF2-40B4-BE49-F238E27FC236}">
                <a16:creationId xmlns:a16="http://schemas.microsoft.com/office/drawing/2014/main" id="{D09242CC-87C1-42EE-B2C3-8E64AD88CA03}"/>
              </a:ext>
            </a:extLst>
          </p:cNvPr>
          <p:cNvCxnSpPr>
            <a:cxnSpLocks/>
          </p:cNvCxnSpPr>
          <p:nvPr/>
        </p:nvCxnSpPr>
        <p:spPr>
          <a:xfrm>
            <a:off x="17907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691CF8-06FE-4A18-B562-963EFD0165D7}"/>
              </a:ext>
            </a:extLst>
          </p:cNvPr>
          <p:cNvCxnSpPr>
            <a:cxnSpLocks/>
          </p:cNvCxnSpPr>
          <p:nvPr/>
        </p:nvCxnSpPr>
        <p:spPr>
          <a:xfrm>
            <a:off x="3704686" y="49003"/>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FAD9E2-102F-44D4-A0D0-F6514AC5AC64}"/>
              </a:ext>
            </a:extLst>
          </p:cNvPr>
          <p:cNvCxnSpPr>
            <a:cxnSpLocks/>
          </p:cNvCxnSpPr>
          <p:nvPr/>
        </p:nvCxnSpPr>
        <p:spPr>
          <a:xfrm>
            <a:off x="56769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6DA7EF-28C2-4C6C-AEF4-F2E2BB0F1EEE}"/>
              </a:ext>
            </a:extLst>
          </p:cNvPr>
          <p:cNvCxnSpPr>
            <a:cxnSpLocks/>
          </p:cNvCxnSpPr>
          <p:nvPr/>
        </p:nvCxnSpPr>
        <p:spPr>
          <a:xfrm>
            <a:off x="75819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228B74D-5C17-4957-A257-13423C585837}"/>
              </a:ext>
            </a:extLst>
          </p:cNvPr>
          <p:cNvSpPr txBox="1"/>
          <p:nvPr/>
        </p:nvSpPr>
        <p:spPr>
          <a:xfrm>
            <a:off x="1819997"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DB Upgrade</a:t>
            </a:r>
          </a:p>
          <a:p>
            <a:pPr algn="ctr"/>
            <a:r>
              <a:rPr lang="en-US" b="1" dirty="0">
                <a:solidFill>
                  <a:schemeClr val="bg1"/>
                </a:solidFill>
                <a:latin typeface="Helvetica" pitchFamily="2" charset="0"/>
              </a:rPr>
              <a:t>21177</a:t>
            </a:r>
            <a:r>
              <a:rPr lang="en-US" sz="1200" b="1" dirty="0">
                <a:solidFill>
                  <a:schemeClr val="bg1"/>
                </a:solidFill>
                <a:latin typeface="Helvetica" pitchFamily="2" charset="0"/>
              </a:rPr>
              <a:t> </a:t>
            </a:r>
            <a:r>
              <a:rPr lang="en-US" b="1" dirty="0">
                <a:solidFill>
                  <a:schemeClr val="bg1"/>
                </a:solidFill>
                <a:latin typeface="Helvetica" pitchFamily="2" charset="0"/>
              </a:rPr>
              <a:t>Articles</a:t>
            </a:r>
          </a:p>
          <a:p>
            <a:pPr marL="285750" indent="-285750">
              <a:buFont typeface="Arial" panose="020B0604020202020204" pitchFamily="34" charset="0"/>
              <a:buChar char="•"/>
            </a:pPr>
            <a:r>
              <a:rPr lang="en-US" sz="1200" b="1" dirty="0">
                <a:solidFill>
                  <a:schemeClr val="bg1"/>
                </a:solidFill>
                <a:latin typeface="Helvetica" pitchFamily="2" charset="0"/>
              </a:rPr>
              <a:t>Additional DBs</a:t>
            </a:r>
          </a:p>
          <a:p>
            <a:pPr marL="285750" indent="-285750">
              <a:buFont typeface="Arial" panose="020B0604020202020204" pitchFamily="34" charset="0"/>
              <a:buChar char="•"/>
            </a:pPr>
            <a:endParaRPr lang="en-US" sz="1200" b="1" dirty="0">
              <a:solidFill>
                <a:schemeClr val="bg1"/>
              </a:solidFill>
              <a:latin typeface="Helvetica" pitchFamily="2" charset="0"/>
            </a:endParaRPr>
          </a:p>
          <a:p>
            <a:pPr marL="285750" indent="-285750">
              <a:buFont typeface="Arial" panose="020B0604020202020204" pitchFamily="34" charset="0"/>
              <a:buChar char="•"/>
            </a:pPr>
            <a:r>
              <a:rPr lang="en-US" sz="1200" b="1" dirty="0">
                <a:solidFill>
                  <a:schemeClr val="bg1"/>
                </a:solidFill>
                <a:latin typeface="Helvetica" pitchFamily="2" charset="0"/>
              </a:rPr>
              <a:t>Newspaper API</a:t>
            </a:r>
          </a:p>
          <a:p>
            <a:endParaRPr lang="en-US" sz="1200" b="1" dirty="0">
              <a:solidFill>
                <a:schemeClr val="bg1"/>
              </a:solidFill>
              <a:latin typeface="Helvetica" pitchFamily="2" charset="0"/>
            </a:endParaRPr>
          </a:p>
        </p:txBody>
      </p:sp>
      <p:sp>
        <p:nvSpPr>
          <p:cNvPr id="47" name="TextBox 46">
            <a:extLst>
              <a:ext uri="{FF2B5EF4-FFF2-40B4-BE49-F238E27FC236}">
                <a16:creationId xmlns:a16="http://schemas.microsoft.com/office/drawing/2014/main" id="{7792AB2E-ADC3-4BE5-AF99-7AAD6072F2F5}"/>
              </a:ext>
            </a:extLst>
          </p:cNvPr>
          <p:cNvSpPr txBox="1"/>
          <p:nvPr/>
        </p:nvSpPr>
        <p:spPr>
          <a:xfrm>
            <a:off x="5753910" y="64912"/>
            <a:ext cx="1866900" cy="1477328"/>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Modeling &amp; Results</a:t>
            </a:r>
          </a:p>
          <a:p>
            <a:pPr marL="285750" indent="-285750">
              <a:buFont typeface="Arial" panose="020B0604020202020204" pitchFamily="34" charset="0"/>
              <a:buChar char="•"/>
            </a:pPr>
            <a:r>
              <a:rPr lang="en-US" sz="1200" b="1" dirty="0">
                <a:solidFill>
                  <a:schemeClr val="bg1"/>
                </a:solidFill>
                <a:latin typeface="Helvetica" pitchFamily="2" charset="0"/>
              </a:rPr>
              <a:t>Small tree</a:t>
            </a:r>
          </a:p>
          <a:p>
            <a:pPr marL="285750" indent="-285750">
              <a:buFont typeface="Arial" panose="020B0604020202020204" pitchFamily="34" charset="0"/>
              <a:buChar char="•"/>
            </a:pPr>
            <a:r>
              <a:rPr lang="en-US" sz="1200" b="1" dirty="0">
                <a:solidFill>
                  <a:schemeClr val="bg1"/>
                </a:solidFill>
                <a:latin typeface="Helvetica" pitchFamily="2" charset="0"/>
              </a:rPr>
              <a:t>Large tree</a:t>
            </a:r>
          </a:p>
          <a:p>
            <a:pPr marL="285750" indent="-285750">
              <a:buFont typeface="Arial" panose="020B0604020202020204" pitchFamily="34" charset="0"/>
              <a:buChar char="•"/>
            </a:pPr>
            <a:r>
              <a:rPr lang="en-US" sz="1200" b="1" dirty="0">
                <a:solidFill>
                  <a:schemeClr val="bg1"/>
                </a:solidFill>
                <a:latin typeface="Helvetica" pitchFamily="2" charset="0"/>
              </a:rPr>
              <a:t>RF &amp; GBM</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sp>
        <p:nvSpPr>
          <p:cNvPr id="48" name="TextBox 47">
            <a:extLst>
              <a:ext uri="{FF2B5EF4-FFF2-40B4-BE49-F238E27FC236}">
                <a16:creationId xmlns:a16="http://schemas.microsoft.com/office/drawing/2014/main" id="{E982DAC5-DFBF-4853-9569-1FF382ED31A4}"/>
              </a:ext>
            </a:extLst>
          </p:cNvPr>
          <p:cNvSpPr txBox="1"/>
          <p:nvPr/>
        </p:nvSpPr>
        <p:spPr>
          <a:xfrm>
            <a:off x="7768088" y="7589"/>
            <a:ext cx="1866900" cy="923330"/>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Sentiment Analysis</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pic>
        <p:nvPicPr>
          <p:cNvPr id="50" name="Picture 49">
            <a:extLst>
              <a:ext uri="{FF2B5EF4-FFF2-40B4-BE49-F238E27FC236}">
                <a16:creationId xmlns:a16="http://schemas.microsoft.com/office/drawing/2014/main" id="{C4414142-FBD9-4B54-AD6D-886D986B4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1311" y="2172433"/>
            <a:ext cx="1228184" cy="1228184"/>
          </a:xfrm>
          <a:prstGeom prst="rect">
            <a:avLst/>
          </a:prstGeom>
        </p:spPr>
      </p:pic>
      <p:pic>
        <p:nvPicPr>
          <p:cNvPr id="54" name="Picture 53">
            <a:extLst>
              <a:ext uri="{FF2B5EF4-FFF2-40B4-BE49-F238E27FC236}">
                <a16:creationId xmlns:a16="http://schemas.microsoft.com/office/drawing/2014/main" id="{112795BC-F530-4B0F-949A-0A35722734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358" y="2975956"/>
            <a:ext cx="849323" cy="849323"/>
          </a:xfrm>
          <a:prstGeom prst="rect">
            <a:avLst/>
          </a:prstGeom>
        </p:spPr>
      </p:pic>
      <p:pic>
        <p:nvPicPr>
          <p:cNvPr id="62" name="Picture 61">
            <a:extLst>
              <a:ext uri="{FF2B5EF4-FFF2-40B4-BE49-F238E27FC236}">
                <a16:creationId xmlns:a16="http://schemas.microsoft.com/office/drawing/2014/main" id="{D79C15CB-AC98-413B-BB6A-FADE31B1E0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880" y="2888802"/>
            <a:ext cx="1680324" cy="1680324"/>
          </a:xfrm>
          <a:prstGeom prst="rect">
            <a:avLst/>
          </a:prstGeom>
        </p:spPr>
      </p:pic>
      <p:cxnSp>
        <p:nvCxnSpPr>
          <p:cNvPr id="39" name="Straight Arrow Connector 38">
            <a:extLst>
              <a:ext uri="{FF2B5EF4-FFF2-40B4-BE49-F238E27FC236}">
                <a16:creationId xmlns:a16="http://schemas.microsoft.com/office/drawing/2014/main" id="{E6292474-2326-4AFF-A026-0A64AA07AF32}"/>
              </a:ext>
            </a:extLst>
          </p:cNvPr>
          <p:cNvCxnSpPr>
            <a:cxnSpLocks/>
          </p:cNvCxnSpPr>
          <p:nvPr/>
        </p:nvCxnSpPr>
        <p:spPr>
          <a:xfrm flipV="1">
            <a:off x="3217681" y="3681808"/>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C7B98E-6847-48E9-AA6C-1A224958A305}"/>
              </a:ext>
            </a:extLst>
          </p:cNvPr>
          <p:cNvCxnSpPr>
            <a:cxnSpLocks/>
          </p:cNvCxnSpPr>
          <p:nvPr/>
        </p:nvCxnSpPr>
        <p:spPr>
          <a:xfrm flipV="1">
            <a:off x="5155687" y="2795095"/>
            <a:ext cx="1183015" cy="596632"/>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C772331-2DE7-41F7-8809-95D7A2E5284D}"/>
              </a:ext>
            </a:extLst>
          </p:cNvPr>
          <p:cNvCxnSpPr>
            <a:cxnSpLocks/>
          </p:cNvCxnSpPr>
          <p:nvPr/>
        </p:nvCxnSpPr>
        <p:spPr>
          <a:xfrm flipV="1">
            <a:off x="7048793" y="1951439"/>
            <a:ext cx="1179450" cy="61822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DCBC11-2B87-4AC5-A704-0CF69D98670D}"/>
              </a:ext>
            </a:extLst>
          </p:cNvPr>
          <p:cNvCxnSpPr>
            <a:cxnSpLocks/>
          </p:cNvCxnSpPr>
          <p:nvPr/>
        </p:nvCxnSpPr>
        <p:spPr>
          <a:xfrm flipV="1">
            <a:off x="1335132" y="4484185"/>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Head with Gears">
            <a:extLst>
              <a:ext uri="{FF2B5EF4-FFF2-40B4-BE49-F238E27FC236}">
                <a16:creationId xmlns:a16="http://schemas.microsoft.com/office/drawing/2014/main" id="{F799B5B2-608E-43E4-9E17-F4AA1E10B5A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154" y="2089181"/>
            <a:ext cx="914400" cy="914400"/>
          </a:xfrm>
          <a:prstGeom prst="rect">
            <a:avLst/>
          </a:prstGeom>
        </p:spPr>
      </p:pic>
      <p:pic>
        <p:nvPicPr>
          <p:cNvPr id="31" name="Graphic 30" descr="Internet">
            <a:extLst>
              <a:ext uri="{FF2B5EF4-FFF2-40B4-BE49-F238E27FC236}">
                <a16:creationId xmlns:a16="http://schemas.microsoft.com/office/drawing/2014/main" id="{A618805D-3FFC-4CBA-BA18-61867206B3D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774" y="3968750"/>
            <a:ext cx="914400" cy="914400"/>
          </a:xfrm>
          <a:prstGeom prst="rect">
            <a:avLst/>
          </a:prstGeom>
        </p:spPr>
      </p:pic>
      <p:cxnSp>
        <p:nvCxnSpPr>
          <p:cNvPr id="25" name="Straight Arrow Connector 24">
            <a:extLst>
              <a:ext uri="{FF2B5EF4-FFF2-40B4-BE49-F238E27FC236}">
                <a16:creationId xmlns:a16="http://schemas.microsoft.com/office/drawing/2014/main" id="{084D0D5D-4CE6-4F47-A1DD-30592CC72395}"/>
              </a:ext>
            </a:extLst>
          </p:cNvPr>
          <p:cNvCxnSpPr>
            <a:cxnSpLocks/>
            <a:stCxn id="12" idx="1"/>
          </p:cNvCxnSpPr>
          <p:nvPr/>
        </p:nvCxnSpPr>
        <p:spPr>
          <a:xfrm flipH="1">
            <a:off x="6896100" y="1542307"/>
            <a:ext cx="1427879" cy="728267"/>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E8156A-81DB-48AF-8C77-6959949839BA}"/>
              </a:ext>
            </a:extLst>
          </p:cNvPr>
          <p:cNvSpPr txBox="1"/>
          <p:nvPr/>
        </p:nvSpPr>
        <p:spPr>
          <a:xfrm>
            <a:off x="3704686" y="49003"/>
            <a:ext cx="1916503" cy="1200329"/>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EDA &amp; Features</a:t>
            </a:r>
          </a:p>
          <a:p>
            <a:pPr marL="285750" indent="-285750">
              <a:buFont typeface="Arial" panose="020B0604020202020204" pitchFamily="34" charset="0"/>
              <a:buChar char="•"/>
            </a:pPr>
            <a:r>
              <a:rPr lang="en-US" sz="1200" b="1" dirty="0">
                <a:solidFill>
                  <a:schemeClr val="bg1"/>
                </a:solidFill>
                <a:latin typeface="Helvetica" pitchFamily="2" charset="0"/>
              </a:rPr>
              <a:t>Length of Text</a:t>
            </a:r>
          </a:p>
          <a:p>
            <a:pPr marL="285750" indent="-285750">
              <a:buFont typeface="Arial" panose="020B0604020202020204" pitchFamily="34" charset="0"/>
              <a:buChar char="•"/>
            </a:pPr>
            <a:r>
              <a:rPr lang="en-US" sz="1200" b="1" dirty="0">
                <a:solidFill>
                  <a:schemeClr val="bg1"/>
                </a:solidFill>
                <a:latin typeface="Helvetica" pitchFamily="2" charset="0"/>
              </a:rPr>
              <a:t>NLP</a:t>
            </a:r>
          </a:p>
          <a:p>
            <a:pPr marL="285750" indent="-285750">
              <a:buFont typeface="Arial" panose="020B0604020202020204" pitchFamily="34" charset="0"/>
              <a:buChar char="•"/>
            </a:pPr>
            <a:r>
              <a:rPr lang="en-US" sz="1200" b="1" dirty="0">
                <a:solidFill>
                  <a:schemeClr val="bg1"/>
                </a:solidFill>
                <a:latin typeface="Helvetica" pitchFamily="2" charset="0"/>
              </a:rPr>
              <a:t>Punctuation !, ?, &amp;</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grpSp>
        <p:nvGrpSpPr>
          <p:cNvPr id="4" name="Group 3">
            <a:extLst>
              <a:ext uri="{FF2B5EF4-FFF2-40B4-BE49-F238E27FC236}">
                <a16:creationId xmlns:a16="http://schemas.microsoft.com/office/drawing/2014/main" id="{DB9AEB73-F932-419F-A820-BFF736846C46}"/>
              </a:ext>
            </a:extLst>
          </p:cNvPr>
          <p:cNvGrpSpPr/>
          <p:nvPr/>
        </p:nvGrpSpPr>
        <p:grpSpPr>
          <a:xfrm>
            <a:off x="7792359" y="3420400"/>
            <a:ext cx="1866892" cy="1697400"/>
            <a:chOff x="7792359" y="3420400"/>
            <a:chExt cx="1866892" cy="1697400"/>
          </a:xfrm>
        </p:grpSpPr>
        <p:pic>
          <p:nvPicPr>
            <p:cNvPr id="4098" name="Picture 2" descr="Image result for google cloud">
              <a:extLst>
                <a:ext uri="{FF2B5EF4-FFF2-40B4-BE49-F238E27FC236}">
                  <a16:creationId xmlns:a16="http://schemas.microsoft.com/office/drawing/2014/main" id="{D531097A-61E8-406C-B2CA-7BD0A55A05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26738" y="3420400"/>
              <a:ext cx="1337330" cy="13373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ADA55E6-2CB0-479A-ADEE-7BEB0C66F0D2}"/>
                </a:ext>
              </a:extLst>
            </p:cNvPr>
            <p:cNvSpPr txBox="1"/>
            <p:nvPr/>
          </p:nvSpPr>
          <p:spPr>
            <a:xfrm>
              <a:off x="7792359" y="4717690"/>
              <a:ext cx="1866892" cy="400110"/>
            </a:xfrm>
            <a:prstGeom prst="rect">
              <a:avLst/>
            </a:prstGeom>
            <a:noFill/>
          </p:spPr>
          <p:txBody>
            <a:bodyPr wrap="square" rtlCol="0">
              <a:spAutoFit/>
            </a:bodyPr>
            <a:lstStyle/>
            <a:p>
              <a:pPr algn="ctr"/>
              <a:r>
                <a:rPr lang="en-US" sz="2000" dirty="0">
                  <a:solidFill>
                    <a:schemeClr val="bg1"/>
                  </a:solidFill>
                  <a:latin typeface="Helvetica" pitchFamily="2" charset="0"/>
                </a:rPr>
                <a:t>Google Cloud</a:t>
              </a:r>
            </a:p>
          </p:txBody>
        </p:sp>
      </p:grpSp>
    </p:spTree>
    <p:extLst>
      <p:ext uri="{BB962C8B-B14F-4D97-AF65-F5344CB8AC3E}">
        <p14:creationId xmlns:p14="http://schemas.microsoft.com/office/powerpoint/2010/main" val="202830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down)">
                                      <p:cBhvr>
                                        <p:cTn id="19" dur="100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24A8-6978-41FF-9CBC-84A7A5BEA855}"/>
              </a:ext>
            </a:extLst>
          </p:cNvPr>
          <p:cNvSpPr>
            <a:spLocks noGrp="1"/>
          </p:cNvSpPr>
          <p:nvPr>
            <p:ph type="title"/>
          </p:nvPr>
        </p:nvSpPr>
        <p:spPr/>
        <p:txBody>
          <a:bodyPr/>
          <a:lstStyle/>
          <a:p>
            <a:r>
              <a:rPr lang="en-US" dirty="0">
                <a:solidFill>
                  <a:schemeClr val="bg1"/>
                </a:solidFill>
              </a:rPr>
              <a:t>Sentiment Analysis</a:t>
            </a:r>
          </a:p>
        </p:txBody>
      </p:sp>
      <p:pic>
        <p:nvPicPr>
          <p:cNvPr id="1034" name="Picture 10" descr="Related image">
            <a:extLst>
              <a:ext uri="{FF2B5EF4-FFF2-40B4-BE49-F238E27FC236}">
                <a16:creationId xmlns:a16="http://schemas.microsoft.com/office/drawing/2014/main" id="{F64CAF89-B061-4569-8C78-81D33381A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3337" y="208376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happy icon">
            <a:extLst>
              <a:ext uri="{FF2B5EF4-FFF2-40B4-BE49-F238E27FC236}">
                <a16:creationId xmlns:a16="http://schemas.microsoft.com/office/drawing/2014/main" id="{810BC8DA-9465-42EC-916D-1D28F333388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80363" y="19494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ngry icon">
            <a:extLst>
              <a:ext uri="{FF2B5EF4-FFF2-40B4-BE49-F238E27FC236}">
                <a16:creationId xmlns:a16="http://schemas.microsoft.com/office/drawing/2014/main" id="{F8C47E39-0DAA-4679-ACE2-D7E8DB8E88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986" y="2003425"/>
            <a:ext cx="2330450" cy="23304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3BD0566-75BD-4600-B33A-B0F0AA131286}"/>
              </a:ext>
            </a:extLst>
          </p:cNvPr>
          <p:cNvSpPr txBox="1"/>
          <p:nvPr/>
        </p:nvSpPr>
        <p:spPr>
          <a:xfrm>
            <a:off x="1311150" y="1321067"/>
            <a:ext cx="3397250" cy="584775"/>
          </a:xfrm>
          <a:prstGeom prst="rect">
            <a:avLst/>
          </a:prstGeom>
          <a:noFill/>
        </p:spPr>
        <p:txBody>
          <a:bodyPr wrap="square" rtlCol="0">
            <a:spAutoFit/>
          </a:bodyPr>
          <a:lstStyle/>
          <a:p>
            <a:r>
              <a:rPr lang="en-US" sz="3200" dirty="0">
                <a:ln>
                  <a:solidFill>
                    <a:schemeClr val="tx1"/>
                  </a:solidFill>
                </a:ln>
                <a:solidFill>
                  <a:schemeClr val="bg1"/>
                </a:solidFill>
              </a:rPr>
              <a:t>Negative Title</a:t>
            </a:r>
          </a:p>
        </p:txBody>
      </p:sp>
      <p:sp>
        <p:nvSpPr>
          <p:cNvPr id="12" name="Arrow: Up 11">
            <a:extLst>
              <a:ext uri="{FF2B5EF4-FFF2-40B4-BE49-F238E27FC236}">
                <a16:creationId xmlns:a16="http://schemas.microsoft.com/office/drawing/2014/main" id="{6FBDBBBE-C15B-4394-AE30-539BF6F5D5AE}"/>
              </a:ext>
            </a:extLst>
          </p:cNvPr>
          <p:cNvSpPr/>
          <p:nvPr/>
        </p:nvSpPr>
        <p:spPr>
          <a:xfrm>
            <a:off x="1092820" y="1232455"/>
            <a:ext cx="228600" cy="762000"/>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5281B44-1B74-4E8A-BF39-CAAF4A4C7ECB}"/>
              </a:ext>
            </a:extLst>
          </p:cNvPr>
          <p:cNvSpPr txBox="1"/>
          <p:nvPr/>
        </p:nvSpPr>
        <p:spPr>
          <a:xfrm>
            <a:off x="4208031" y="1310004"/>
            <a:ext cx="2330450" cy="584775"/>
          </a:xfrm>
          <a:prstGeom prst="rect">
            <a:avLst/>
          </a:prstGeom>
          <a:noFill/>
        </p:spPr>
        <p:txBody>
          <a:bodyPr wrap="square" rtlCol="0">
            <a:spAutoFit/>
          </a:bodyPr>
          <a:lstStyle/>
          <a:p>
            <a:r>
              <a:rPr lang="en-US" sz="3200" dirty="0">
                <a:ln>
                  <a:solidFill>
                    <a:schemeClr val="tx1"/>
                  </a:solidFill>
                </a:ln>
                <a:solidFill>
                  <a:schemeClr val="bg1"/>
                </a:solidFill>
              </a:rPr>
              <a:t>Neutral Text</a:t>
            </a:r>
          </a:p>
        </p:txBody>
      </p:sp>
      <p:sp>
        <p:nvSpPr>
          <p:cNvPr id="22" name="Arrow: Up 21">
            <a:extLst>
              <a:ext uri="{FF2B5EF4-FFF2-40B4-BE49-F238E27FC236}">
                <a16:creationId xmlns:a16="http://schemas.microsoft.com/office/drawing/2014/main" id="{35109A5C-38A8-4D2E-8367-229AD2D40575}"/>
              </a:ext>
            </a:extLst>
          </p:cNvPr>
          <p:cNvSpPr/>
          <p:nvPr/>
        </p:nvSpPr>
        <p:spPr>
          <a:xfrm rot="10800000">
            <a:off x="3975396" y="1282351"/>
            <a:ext cx="209651" cy="698838"/>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6AC476-5CAE-4AC4-BC68-5DFE2628F186}"/>
              </a:ext>
            </a:extLst>
          </p:cNvPr>
          <p:cNvPicPr>
            <a:picLocks noChangeAspect="1"/>
          </p:cNvPicPr>
          <p:nvPr/>
        </p:nvPicPr>
        <p:blipFill>
          <a:blip r:embed="rId5"/>
          <a:stretch>
            <a:fillRect/>
          </a:stretch>
        </p:blipFill>
        <p:spPr>
          <a:xfrm>
            <a:off x="4327802" y="2083766"/>
            <a:ext cx="3939268" cy="114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623568E3-49B2-474B-86FA-C094624168E2}"/>
              </a:ext>
            </a:extLst>
          </p:cNvPr>
          <p:cNvPicPr>
            <a:picLocks noChangeAspect="1"/>
          </p:cNvPicPr>
          <p:nvPr/>
        </p:nvPicPr>
        <p:blipFill>
          <a:blip r:embed="rId6"/>
          <a:stretch>
            <a:fillRect/>
          </a:stretch>
        </p:blipFill>
        <p:spPr>
          <a:xfrm>
            <a:off x="266623" y="2220819"/>
            <a:ext cx="3962554" cy="862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88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1034"/>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1036"/>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103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21" grpId="0"/>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1C5EE1-2790-417E-BA99-EBFB81013ECC}"/>
              </a:ext>
            </a:extLst>
          </p:cNvPr>
          <p:cNvPicPr>
            <a:picLocks noChangeAspect="1"/>
          </p:cNvPicPr>
          <p:nvPr/>
        </p:nvPicPr>
        <p:blipFill rotWithShape="1">
          <a:blip r:embed="rId2">
            <a:extLst>
              <a:ext uri="{28A0092B-C50C-407E-A947-70E740481C1C}">
                <a14:useLocalDpi xmlns:a14="http://schemas.microsoft.com/office/drawing/2010/main" val="0"/>
              </a:ext>
            </a:extLst>
          </a:blip>
          <a:srcRect r="7585"/>
          <a:stretch/>
        </p:blipFill>
        <p:spPr>
          <a:xfrm>
            <a:off x="-571499" y="6350"/>
            <a:ext cx="10401300" cy="6330950"/>
          </a:xfrm>
          <a:prstGeom prst="rect">
            <a:avLst/>
          </a:prstGeom>
        </p:spPr>
      </p:pic>
      <p:sp>
        <p:nvSpPr>
          <p:cNvPr id="2" name="Title 1"/>
          <p:cNvSpPr>
            <a:spLocks noGrp="1"/>
          </p:cNvSpPr>
          <p:nvPr>
            <p:ph type="title"/>
          </p:nvPr>
        </p:nvSpPr>
        <p:spPr>
          <a:xfrm>
            <a:off x="1333500" y="379942"/>
            <a:ext cx="6172200" cy="675217"/>
          </a:xfrm>
          <a:solidFill>
            <a:srgbClr val="595959">
              <a:alpha val="16863"/>
            </a:srgbClr>
          </a:solidFill>
        </p:spPr>
        <p:txBody>
          <a:bodyPr>
            <a:normAutofit fontScale="90000"/>
          </a:bodyPr>
          <a:lstStyle/>
          <a:p>
            <a:pPr algn="l"/>
            <a:r>
              <a:rPr lang="en-US" dirty="0">
                <a:solidFill>
                  <a:schemeClr val="bg1"/>
                </a:solidFill>
                <a:effectLst>
                  <a:outerShdw blurRad="38100" dist="38100" dir="2700000" algn="tl">
                    <a:srgbClr val="000000">
                      <a:alpha val="43137"/>
                    </a:srgbClr>
                  </a:outerShdw>
                </a:effectLst>
              </a:rPr>
              <a:t>Results</a:t>
            </a:r>
            <a:endParaRPr lang="he-IL" b="1" dirty="0">
              <a:solidFill>
                <a:srgbClr val="00B05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BAA4F87C-CB33-48B1-8E2E-780DC438FD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 y="-260350"/>
            <a:ext cx="1680324" cy="1680324"/>
          </a:xfrm>
          <a:prstGeom prst="rect">
            <a:avLst/>
          </a:prstGeom>
        </p:spPr>
      </p:pic>
      <p:graphicFrame>
        <p:nvGraphicFramePr>
          <p:cNvPr id="8" name="Table 7">
            <a:extLst>
              <a:ext uri="{FF2B5EF4-FFF2-40B4-BE49-F238E27FC236}">
                <a16:creationId xmlns:a16="http://schemas.microsoft.com/office/drawing/2014/main" id="{AB2DDA4E-DE96-4CEB-BF24-11738915EA63}"/>
              </a:ext>
            </a:extLst>
          </p:cNvPr>
          <p:cNvGraphicFramePr>
            <a:graphicFrameLocks noGrp="1"/>
          </p:cNvGraphicFramePr>
          <p:nvPr/>
        </p:nvGraphicFramePr>
        <p:xfrm>
          <a:off x="5829300" y="3352800"/>
          <a:ext cx="3844417" cy="2667000"/>
        </p:xfrm>
        <a:graphic>
          <a:graphicData uri="http://schemas.openxmlformats.org/drawingml/2006/table">
            <a:tbl>
              <a:tblPr firstRow="1" bandRow="1">
                <a:tableStyleId>{21E4AEA4-8DFA-4A89-87EB-49C32662AFE0}</a:tableStyleId>
              </a:tblPr>
              <a:tblGrid>
                <a:gridCol w="1641094">
                  <a:extLst>
                    <a:ext uri="{9D8B030D-6E8A-4147-A177-3AD203B41FA5}">
                      <a16:colId xmlns:a16="http://schemas.microsoft.com/office/drawing/2014/main" val="282684817"/>
                    </a:ext>
                  </a:extLst>
                </a:gridCol>
                <a:gridCol w="1152017">
                  <a:extLst>
                    <a:ext uri="{9D8B030D-6E8A-4147-A177-3AD203B41FA5}">
                      <a16:colId xmlns:a16="http://schemas.microsoft.com/office/drawing/2014/main" val="1686082806"/>
                    </a:ext>
                  </a:extLst>
                </a:gridCol>
                <a:gridCol w="1051306">
                  <a:extLst>
                    <a:ext uri="{9D8B030D-6E8A-4147-A177-3AD203B41FA5}">
                      <a16:colId xmlns:a16="http://schemas.microsoft.com/office/drawing/2014/main" val="238890410"/>
                    </a:ext>
                  </a:extLst>
                </a:gridCol>
              </a:tblGrid>
              <a:tr h="381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effectLst>
                            <a:outerShdw blurRad="38100" dist="38100" dir="2700000" algn="tl">
                              <a:srgbClr val="000000">
                                <a:alpha val="43137"/>
                              </a:srgbClr>
                            </a:outerShdw>
                          </a:effectLst>
                        </a:rPr>
                        <a:t>Without </a:t>
                      </a:r>
                      <a:r>
                        <a:rPr lang="en-US" b="1" dirty="0" err="1">
                          <a:effectLst>
                            <a:outerShdw blurRad="38100" dist="38100" dir="2700000" algn="tl">
                              <a:srgbClr val="000000">
                                <a:alpha val="43137"/>
                              </a:srgbClr>
                            </a:outerShdw>
                          </a:effectLst>
                        </a:rPr>
                        <a:t>Sentimentz</a:t>
                      </a:r>
                      <a:endParaRPr lang="en-US" b="1" dirty="0">
                        <a:effectLst>
                          <a:outerShdw blurRad="38100" dist="38100" dir="2700000" algn="tl">
                            <a:srgbClr val="000000">
                              <a:alpha val="43137"/>
                            </a:srgbClr>
                          </a:outerShdw>
                        </a:effectLst>
                      </a:endParaRPr>
                    </a:p>
                  </a:txBody>
                  <a:tcPr anchor="ctr"/>
                </a:tc>
                <a:tc hMerge="1">
                  <a:txBody>
                    <a:bodyPr/>
                    <a:lstStyle/>
                    <a:p>
                      <a:pPr algn="ctr"/>
                      <a:endParaRPr lang="en-US" strike="noStrike" dirty="0">
                        <a:effectLst>
                          <a:outerShdw blurRad="38100" dist="38100" dir="2700000" algn="tl">
                            <a:srgbClr val="000000">
                              <a:alpha val="43137"/>
                            </a:srgbClr>
                          </a:outerShdw>
                        </a:effectLst>
                      </a:endParaRPr>
                    </a:p>
                  </a:txBody>
                  <a:tcPr/>
                </a:tc>
                <a:tc hMerge="1">
                  <a:txBody>
                    <a:bodyPr/>
                    <a:lstStyle/>
                    <a:p>
                      <a:endParaRPr lang="en-US"/>
                    </a:p>
                  </a:txBody>
                  <a:tcPr/>
                </a:tc>
                <a:extLst>
                  <a:ext uri="{0D108BD9-81ED-4DB2-BD59-A6C34878D82A}">
                    <a16:rowId xmlns:a16="http://schemas.microsoft.com/office/drawing/2014/main" val="626601356"/>
                  </a:ext>
                </a:extLst>
              </a:tr>
              <a:tr h="381000">
                <a:tc rowSpan="2">
                  <a:txBody>
                    <a:bodyPr/>
                    <a:lstStyle/>
                    <a:p>
                      <a:pPr algn="ctr"/>
                      <a:r>
                        <a:rPr lang="en-US" strike="noStrike" dirty="0">
                          <a:solidFill>
                            <a:schemeClr val="bg1"/>
                          </a:solidFill>
                          <a:effectLst>
                            <a:outerShdw blurRad="38100" dist="38100" dir="2700000" algn="tl">
                              <a:srgbClr val="000000">
                                <a:alpha val="43137"/>
                              </a:srgbClr>
                            </a:outerShdw>
                          </a:effectLst>
                        </a:rPr>
                        <a:t>Model</a:t>
                      </a:r>
                    </a:p>
                  </a:txBody>
                  <a:tcPr anchor="ctr">
                    <a:solidFill>
                      <a:srgbClr val="C0504D"/>
                    </a:solidFill>
                  </a:tcPr>
                </a:tc>
                <a:tc gridSpan="2">
                  <a:txBody>
                    <a:bodyPr/>
                    <a:lstStyle/>
                    <a:p>
                      <a:pPr algn="ctr"/>
                      <a:r>
                        <a:rPr lang="en-US" strike="noStrike" dirty="0">
                          <a:solidFill>
                            <a:schemeClr val="bg1"/>
                          </a:solidFill>
                          <a:effectLst>
                            <a:outerShdw blurRad="38100" dist="38100" dir="2700000" algn="tl">
                              <a:srgbClr val="000000">
                                <a:alpha val="43137"/>
                              </a:srgbClr>
                            </a:outerShdw>
                          </a:effectLst>
                        </a:rPr>
                        <a:t>Classification Results</a:t>
                      </a:r>
                    </a:p>
                  </a:txBody>
                  <a:tcPr>
                    <a:solidFill>
                      <a:srgbClr val="C0504D"/>
                    </a:solidFill>
                  </a:tcPr>
                </a:tc>
                <a:tc hMerge="1">
                  <a:txBody>
                    <a:bodyPr/>
                    <a:lstStyle/>
                    <a:p>
                      <a:endParaRPr lang="en-US" strike="noStrike"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727929362"/>
                  </a:ext>
                </a:extLst>
              </a:tr>
              <a:tr h="381000">
                <a:tc vMerge="1">
                  <a:txBody>
                    <a:bodyPr/>
                    <a:lstStyle/>
                    <a:p>
                      <a:endParaRPr lang="en-US" strike="noStrike" dirty="0">
                        <a:effectLst>
                          <a:outerShdw blurRad="38100" dist="38100" dir="2700000" algn="tl">
                            <a:srgbClr val="000000">
                              <a:alpha val="43137"/>
                            </a:srgbClr>
                          </a:outerShdw>
                        </a:effectLst>
                      </a:endParaRPr>
                    </a:p>
                  </a:txBody>
                  <a:tcPr/>
                </a:tc>
                <a:tc>
                  <a:txBody>
                    <a:bodyPr/>
                    <a:lstStyle/>
                    <a:p>
                      <a:pPr algn="ctr"/>
                      <a:r>
                        <a:rPr lang="en-US" strike="noStrike" dirty="0">
                          <a:effectLst>
                            <a:outerShdw blurRad="38100" dist="38100" dir="2700000" algn="tl">
                              <a:srgbClr val="000000">
                                <a:alpha val="43137"/>
                              </a:srgbClr>
                            </a:outerShdw>
                          </a:effectLst>
                        </a:rPr>
                        <a:t>Score</a:t>
                      </a:r>
                    </a:p>
                  </a:txBody>
                  <a:tcPr/>
                </a:tc>
                <a:tc>
                  <a:txBody>
                    <a:bodyPr/>
                    <a:lstStyle/>
                    <a:p>
                      <a:pPr algn="ctr"/>
                      <a:r>
                        <a:rPr lang="en-US" strike="noStrike" dirty="0">
                          <a:effectLst>
                            <a:outerShdw blurRad="38100" dist="38100" dir="2700000" algn="tl">
                              <a:srgbClr val="000000">
                                <a:alpha val="43137"/>
                              </a:srgbClr>
                            </a:outerShdw>
                          </a:effectLst>
                        </a:rPr>
                        <a:t>Recall</a:t>
                      </a:r>
                    </a:p>
                  </a:txBody>
                  <a:tcPr/>
                </a:tc>
                <a:extLst>
                  <a:ext uri="{0D108BD9-81ED-4DB2-BD59-A6C34878D82A}">
                    <a16:rowId xmlns:a16="http://schemas.microsoft.com/office/drawing/2014/main" val="2727607919"/>
                  </a:ext>
                </a:extLst>
              </a:tr>
              <a:tr h="381000">
                <a:tc>
                  <a:txBody>
                    <a:bodyPr/>
                    <a:lstStyle/>
                    <a:p>
                      <a:r>
                        <a:rPr lang="en-US" dirty="0"/>
                        <a:t>Small Tree</a:t>
                      </a:r>
                    </a:p>
                  </a:txBody>
                  <a:tcPr/>
                </a:tc>
                <a:tc>
                  <a:txBody>
                    <a:bodyPr/>
                    <a:lstStyle/>
                    <a:p>
                      <a:pPr algn="ctr"/>
                      <a:r>
                        <a:rPr lang="en-US" dirty="0"/>
                        <a:t>0.7</a:t>
                      </a:r>
                    </a:p>
                  </a:txBody>
                  <a:tcPr/>
                </a:tc>
                <a:tc>
                  <a:txBody>
                    <a:bodyPr/>
                    <a:lstStyle/>
                    <a:p>
                      <a:pPr algn="ctr"/>
                      <a:r>
                        <a:rPr lang="en-US" dirty="0"/>
                        <a:t>0.81</a:t>
                      </a:r>
                    </a:p>
                  </a:txBody>
                  <a:tcPr/>
                </a:tc>
                <a:extLst>
                  <a:ext uri="{0D108BD9-81ED-4DB2-BD59-A6C34878D82A}">
                    <a16:rowId xmlns:a16="http://schemas.microsoft.com/office/drawing/2014/main" val="2064972050"/>
                  </a:ext>
                </a:extLst>
              </a:tr>
              <a:tr h="381000">
                <a:tc>
                  <a:txBody>
                    <a:bodyPr/>
                    <a:lstStyle/>
                    <a:p>
                      <a:r>
                        <a:rPr lang="en-US" dirty="0"/>
                        <a:t>Large Tree</a:t>
                      </a:r>
                    </a:p>
                  </a:txBody>
                  <a:tcPr/>
                </a:tc>
                <a:tc>
                  <a:txBody>
                    <a:bodyPr/>
                    <a:lstStyle/>
                    <a:p>
                      <a:pPr algn="ctr"/>
                      <a:r>
                        <a:rPr lang="en-US" dirty="0"/>
                        <a:t>0.8</a:t>
                      </a:r>
                    </a:p>
                  </a:txBody>
                  <a:tcPr/>
                </a:tc>
                <a:tc>
                  <a:txBody>
                    <a:bodyPr/>
                    <a:lstStyle/>
                    <a:p>
                      <a:pPr algn="ctr"/>
                      <a:r>
                        <a:rPr lang="en-US" dirty="0"/>
                        <a:t>0.77</a:t>
                      </a:r>
                    </a:p>
                  </a:txBody>
                  <a:tcPr/>
                </a:tc>
                <a:extLst>
                  <a:ext uri="{0D108BD9-81ED-4DB2-BD59-A6C34878D82A}">
                    <a16:rowId xmlns:a16="http://schemas.microsoft.com/office/drawing/2014/main" val="3138786094"/>
                  </a:ext>
                </a:extLst>
              </a:tr>
              <a:tr h="381000">
                <a:tc>
                  <a:txBody>
                    <a:bodyPr/>
                    <a:lstStyle/>
                    <a:p>
                      <a:r>
                        <a:rPr lang="en-US" dirty="0"/>
                        <a:t>Random Forest</a:t>
                      </a:r>
                    </a:p>
                  </a:txBody>
                  <a:tcPr/>
                </a:tc>
                <a:tc>
                  <a:txBody>
                    <a:bodyPr/>
                    <a:lstStyle/>
                    <a:p>
                      <a:pPr algn="ctr"/>
                      <a:r>
                        <a:rPr lang="en-US" dirty="0"/>
                        <a:t>0.87</a:t>
                      </a:r>
                    </a:p>
                  </a:txBody>
                  <a:tcPr/>
                </a:tc>
                <a:tc>
                  <a:txBody>
                    <a:bodyPr/>
                    <a:lstStyle/>
                    <a:p>
                      <a:pPr algn="ctr"/>
                      <a:r>
                        <a:rPr lang="en-US" dirty="0"/>
                        <a:t>0.78</a:t>
                      </a:r>
                    </a:p>
                  </a:txBody>
                  <a:tcPr/>
                </a:tc>
                <a:extLst>
                  <a:ext uri="{0D108BD9-81ED-4DB2-BD59-A6C34878D82A}">
                    <a16:rowId xmlns:a16="http://schemas.microsoft.com/office/drawing/2014/main" val="985399226"/>
                  </a:ext>
                </a:extLst>
              </a:tr>
              <a:tr h="381000">
                <a:tc>
                  <a:txBody>
                    <a:bodyPr/>
                    <a:lstStyle/>
                    <a:p>
                      <a:r>
                        <a:rPr lang="en-US" dirty="0"/>
                        <a:t>GBM</a:t>
                      </a:r>
                    </a:p>
                  </a:txBody>
                  <a:tcPr/>
                </a:tc>
                <a:tc>
                  <a:txBody>
                    <a:bodyPr/>
                    <a:lstStyle/>
                    <a:p>
                      <a:pPr algn="ctr"/>
                      <a:r>
                        <a:rPr lang="en-US" dirty="0"/>
                        <a:t>0.87 </a:t>
                      </a:r>
                    </a:p>
                  </a:txBody>
                  <a:tcPr/>
                </a:tc>
                <a:tc>
                  <a:txBody>
                    <a:bodyPr/>
                    <a:lstStyle/>
                    <a:p>
                      <a:pPr algn="ctr"/>
                      <a:r>
                        <a:rPr lang="en-US" dirty="0"/>
                        <a:t>0.83</a:t>
                      </a:r>
                    </a:p>
                  </a:txBody>
                  <a:tcPr/>
                </a:tc>
                <a:extLst>
                  <a:ext uri="{0D108BD9-81ED-4DB2-BD59-A6C34878D82A}">
                    <a16:rowId xmlns:a16="http://schemas.microsoft.com/office/drawing/2014/main" val="23546830"/>
                  </a:ext>
                </a:extLst>
              </a:tr>
            </a:tbl>
          </a:graphicData>
        </a:graphic>
      </p:graphicFrame>
      <p:graphicFrame>
        <p:nvGraphicFramePr>
          <p:cNvPr id="13" name="Table 12">
            <a:extLst>
              <a:ext uri="{FF2B5EF4-FFF2-40B4-BE49-F238E27FC236}">
                <a16:creationId xmlns:a16="http://schemas.microsoft.com/office/drawing/2014/main" id="{42740AFB-D3E5-44FB-ABBE-70A4A1D9BC80}"/>
              </a:ext>
            </a:extLst>
          </p:cNvPr>
          <p:cNvGraphicFramePr>
            <a:graphicFrameLocks noGrp="1"/>
          </p:cNvGraphicFramePr>
          <p:nvPr>
            <p:extLst>
              <p:ext uri="{D42A27DB-BD31-4B8C-83A1-F6EECF244321}">
                <p14:modId xmlns:p14="http://schemas.microsoft.com/office/powerpoint/2010/main" val="3507210712"/>
              </p:ext>
            </p:extLst>
          </p:nvPr>
        </p:nvGraphicFramePr>
        <p:xfrm>
          <a:off x="5829300" y="3352800"/>
          <a:ext cx="3844417" cy="2667000"/>
        </p:xfrm>
        <a:graphic>
          <a:graphicData uri="http://schemas.openxmlformats.org/drawingml/2006/table">
            <a:tbl>
              <a:tblPr firstRow="1" bandRow="1">
                <a:tableStyleId>{21E4AEA4-8DFA-4A89-87EB-49C32662AFE0}</a:tableStyleId>
              </a:tblPr>
              <a:tblGrid>
                <a:gridCol w="1641094">
                  <a:extLst>
                    <a:ext uri="{9D8B030D-6E8A-4147-A177-3AD203B41FA5}">
                      <a16:colId xmlns:a16="http://schemas.microsoft.com/office/drawing/2014/main" val="282684817"/>
                    </a:ext>
                  </a:extLst>
                </a:gridCol>
                <a:gridCol w="1152017">
                  <a:extLst>
                    <a:ext uri="{9D8B030D-6E8A-4147-A177-3AD203B41FA5}">
                      <a16:colId xmlns:a16="http://schemas.microsoft.com/office/drawing/2014/main" val="1686082806"/>
                    </a:ext>
                  </a:extLst>
                </a:gridCol>
                <a:gridCol w="1051306">
                  <a:extLst>
                    <a:ext uri="{9D8B030D-6E8A-4147-A177-3AD203B41FA5}">
                      <a16:colId xmlns:a16="http://schemas.microsoft.com/office/drawing/2014/main" val="238890410"/>
                    </a:ext>
                  </a:extLst>
                </a:gridCol>
              </a:tblGrid>
              <a:tr h="381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effectLst>
                            <a:outerShdw blurRad="38100" dist="38100" dir="2700000" algn="tl">
                              <a:srgbClr val="000000">
                                <a:alpha val="43137"/>
                              </a:srgbClr>
                            </a:outerShdw>
                          </a:effectLst>
                        </a:rPr>
                        <a:t>Adding Sentiment Analysis</a:t>
                      </a:r>
                    </a:p>
                  </a:txBody>
                  <a:tcPr anchor="ctr"/>
                </a:tc>
                <a:tc hMerge="1">
                  <a:txBody>
                    <a:bodyPr/>
                    <a:lstStyle/>
                    <a:p>
                      <a:pPr algn="ctr"/>
                      <a:endParaRPr lang="en-US" strike="noStrike" dirty="0">
                        <a:effectLst>
                          <a:outerShdw blurRad="38100" dist="38100" dir="2700000" algn="tl">
                            <a:srgbClr val="000000">
                              <a:alpha val="43137"/>
                            </a:srgbClr>
                          </a:outerShdw>
                        </a:effectLst>
                      </a:endParaRPr>
                    </a:p>
                  </a:txBody>
                  <a:tcPr/>
                </a:tc>
                <a:tc hMerge="1">
                  <a:txBody>
                    <a:bodyPr/>
                    <a:lstStyle/>
                    <a:p>
                      <a:endParaRPr lang="en-US"/>
                    </a:p>
                  </a:txBody>
                  <a:tcPr/>
                </a:tc>
                <a:extLst>
                  <a:ext uri="{0D108BD9-81ED-4DB2-BD59-A6C34878D82A}">
                    <a16:rowId xmlns:a16="http://schemas.microsoft.com/office/drawing/2014/main" val="626601356"/>
                  </a:ext>
                </a:extLst>
              </a:tr>
              <a:tr h="381000">
                <a:tc rowSpan="2">
                  <a:txBody>
                    <a:bodyPr/>
                    <a:lstStyle/>
                    <a:p>
                      <a:pPr algn="ctr"/>
                      <a:r>
                        <a:rPr lang="en-US" strike="noStrike" dirty="0">
                          <a:solidFill>
                            <a:schemeClr val="bg1"/>
                          </a:solidFill>
                          <a:effectLst>
                            <a:outerShdw blurRad="38100" dist="38100" dir="2700000" algn="tl">
                              <a:srgbClr val="000000">
                                <a:alpha val="43137"/>
                              </a:srgbClr>
                            </a:outerShdw>
                          </a:effectLst>
                        </a:rPr>
                        <a:t>Model</a:t>
                      </a:r>
                    </a:p>
                  </a:txBody>
                  <a:tcPr anchor="ctr">
                    <a:solidFill>
                      <a:srgbClr val="C0504D"/>
                    </a:solidFill>
                  </a:tcPr>
                </a:tc>
                <a:tc gridSpan="2">
                  <a:txBody>
                    <a:bodyPr/>
                    <a:lstStyle/>
                    <a:p>
                      <a:pPr algn="ctr"/>
                      <a:r>
                        <a:rPr lang="en-US" strike="noStrike" dirty="0">
                          <a:solidFill>
                            <a:schemeClr val="bg1"/>
                          </a:solidFill>
                          <a:effectLst>
                            <a:outerShdw blurRad="38100" dist="38100" dir="2700000" algn="tl">
                              <a:srgbClr val="000000">
                                <a:alpha val="43137"/>
                              </a:srgbClr>
                            </a:outerShdw>
                          </a:effectLst>
                        </a:rPr>
                        <a:t>Classification Results</a:t>
                      </a:r>
                    </a:p>
                  </a:txBody>
                  <a:tcPr>
                    <a:solidFill>
                      <a:srgbClr val="C0504D"/>
                    </a:solidFill>
                  </a:tcPr>
                </a:tc>
                <a:tc hMerge="1">
                  <a:txBody>
                    <a:bodyPr/>
                    <a:lstStyle/>
                    <a:p>
                      <a:endParaRPr lang="en-US" strike="noStrike"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727929362"/>
                  </a:ext>
                </a:extLst>
              </a:tr>
              <a:tr h="381000">
                <a:tc vMerge="1">
                  <a:txBody>
                    <a:bodyPr/>
                    <a:lstStyle/>
                    <a:p>
                      <a:endParaRPr lang="en-US" strike="noStrike" dirty="0">
                        <a:effectLst>
                          <a:outerShdw blurRad="38100" dist="38100" dir="2700000" algn="tl">
                            <a:srgbClr val="000000">
                              <a:alpha val="43137"/>
                            </a:srgbClr>
                          </a:outerShdw>
                        </a:effectLst>
                      </a:endParaRPr>
                    </a:p>
                  </a:txBody>
                  <a:tcPr/>
                </a:tc>
                <a:tc>
                  <a:txBody>
                    <a:bodyPr/>
                    <a:lstStyle/>
                    <a:p>
                      <a:pPr algn="ctr"/>
                      <a:r>
                        <a:rPr lang="en-US" strike="noStrike" dirty="0">
                          <a:effectLst>
                            <a:outerShdw blurRad="38100" dist="38100" dir="2700000" algn="tl">
                              <a:srgbClr val="000000">
                                <a:alpha val="43137"/>
                              </a:srgbClr>
                            </a:outerShdw>
                          </a:effectLst>
                        </a:rPr>
                        <a:t>Accuracy</a:t>
                      </a:r>
                    </a:p>
                  </a:txBody>
                  <a:tcPr/>
                </a:tc>
                <a:tc>
                  <a:txBody>
                    <a:bodyPr/>
                    <a:lstStyle/>
                    <a:p>
                      <a:pPr algn="ctr"/>
                      <a:r>
                        <a:rPr lang="en-US" strike="noStrike" dirty="0">
                          <a:effectLst>
                            <a:outerShdw blurRad="38100" dist="38100" dir="2700000" algn="tl">
                              <a:srgbClr val="000000">
                                <a:alpha val="43137"/>
                              </a:srgbClr>
                            </a:outerShdw>
                          </a:effectLst>
                        </a:rPr>
                        <a:t>Recall</a:t>
                      </a:r>
                    </a:p>
                  </a:txBody>
                  <a:tcPr/>
                </a:tc>
                <a:extLst>
                  <a:ext uri="{0D108BD9-81ED-4DB2-BD59-A6C34878D82A}">
                    <a16:rowId xmlns:a16="http://schemas.microsoft.com/office/drawing/2014/main" val="2727607919"/>
                  </a:ext>
                </a:extLst>
              </a:tr>
              <a:tr h="381000">
                <a:tc>
                  <a:txBody>
                    <a:bodyPr/>
                    <a:lstStyle/>
                    <a:p>
                      <a:r>
                        <a:rPr lang="en-US" dirty="0"/>
                        <a:t>Small Tree</a:t>
                      </a:r>
                    </a:p>
                  </a:txBody>
                  <a:tcPr/>
                </a:tc>
                <a:tc>
                  <a:txBody>
                    <a:bodyPr/>
                    <a:lstStyle/>
                    <a:p>
                      <a:pPr algn="ctr"/>
                      <a:r>
                        <a:rPr lang="en-US" dirty="0"/>
                        <a:t>0.60</a:t>
                      </a:r>
                    </a:p>
                  </a:txBody>
                  <a:tcPr/>
                </a:tc>
                <a:tc>
                  <a:txBody>
                    <a:bodyPr/>
                    <a:lstStyle/>
                    <a:p>
                      <a:pPr algn="ctr"/>
                      <a:r>
                        <a:rPr lang="en-US" dirty="0"/>
                        <a:t>0.65</a:t>
                      </a:r>
                    </a:p>
                  </a:txBody>
                  <a:tcPr/>
                </a:tc>
                <a:extLst>
                  <a:ext uri="{0D108BD9-81ED-4DB2-BD59-A6C34878D82A}">
                    <a16:rowId xmlns:a16="http://schemas.microsoft.com/office/drawing/2014/main" val="2064972050"/>
                  </a:ext>
                </a:extLst>
              </a:tr>
              <a:tr h="381000">
                <a:tc>
                  <a:txBody>
                    <a:bodyPr/>
                    <a:lstStyle/>
                    <a:p>
                      <a:r>
                        <a:rPr lang="en-US" dirty="0"/>
                        <a:t>Large Tree</a:t>
                      </a:r>
                    </a:p>
                  </a:txBody>
                  <a:tcPr/>
                </a:tc>
                <a:tc>
                  <a:txBody>
                    <a:bodyPr/>
                    <a:lstStyle/>
                    <a:p>
                      <a:pPr algn="ctr"/>
                      <a:r>
                        <a:rPr lang="en-US" dirty="0"/>
                        <a:t>0.69</a:t>
                      </a:r>
                    </a:p>
                  </a:txBody>
                  <a:tcPr/>
                </a:tc>
                <a:tc>
                  <a:txBody>
                    <a:bodyPr/>
                    <a:lstStyle/>
                    <a:p>
                      <a:pPr algn="ctr"/>
                      <a:r>
                        <a:rPr lang="en-US" dirty="0"/>
                        <a:t>0.69</a:t>
                      </a:r>
                    </a:p>
                  </a:txBody>
                  <a:tcPr/>
                </a:tc>
                <a:extLst>
                  <a:ext uri="{0D108BD9-81ED-4DB2-BD59-A6C34878D82A}">
                    <a16:rowId xmlns:a16="http://schemas.microsoft.com/office/drawing/2014/main" val="3138786094"/>
                  </a:ext>
                </a:extLst>
              </a:tr>
              <a:tr h="381000">
                <a:tc>
                  <a:txBody>
                    <a:bodyPr/>
                    <a:lstStyle/>
                    <a:p>
                      <a:r>
                        <a:rPr lang="en-US" dirty="0"/>
                        <a:t>Random Forest</a:t>
                      </a:r>
                    </a:p>
                  </a:txBody>
                  <a:tcPr/>
                </a:tc>
                <a:tc>
                  <a:txBody>
                    <a:bodyPr/>
                    <a:lstStyle/>
                    <a:p>
                      <a:pPr algn="ctr"/>
                      <a:r>
                        <a:rPr lang="en-US" dirty="0"/>
                        <a:t>0.8</a:t>
                      </a:r>
                    </a:p>
                  </a:txBody>
                  <a:tcPr/>
                </a:tc>
                <a:tc>
                  <a:txBody>
                    <a:bodyPr/>
                    <a:lstStyle/>
                    <a:p>
                      <a:pPr algn="ctr"/>
                      <a:r>
                        <a:rPr lang="en-US" dirty="0"/>
                        <a:t>0.93</a:t>
                      </a:r>
                    </a:p>
                  </a:txBody>
                  <a:tcPr/>
                </a:tc>
                <a:extLst>
                  <a:ext uri="{0D108BD9-81ED-4DB2-BD59-A6C34878D82A}">
                    <a16:rowId xmlns:a16="http://schemas.microsoft.com/office/drawing/2014/main" val="985399226"/>
                  </a:ext>
                </a:extLst>
              </a:tr>
              <a:tr h="381000">
                <a:tc>
                  <a:txBody>
                    <a:bodyPr/>
                    <a:lstStyle/>
                    <a:p>
                      <a:r>
                        <a:rPr lang="en-US" dirty="0"/>
                        <a:t>GBM</a:t>
                      </a:r>
                    </a:p>
                  </a:txBody>
                  <a:tcPr/>
                </a:tc>
                <a:tc>
                  <a:txBody>
                    <a:bodyPr/>
                    <a:lstStyle/>
                    <a:p>
                      <a:pPr algn="ctr"/>
                      <a:r>
                        <a:rPr lang="en-US" dirty="0"/>
                        <a:t>0.74 </a:t>
                      </a:r>
                    </a:p>
                  </a:txBody>
                  <a:tcPr/>
                </a:tc>
                <a:tc>
                  <a:txBody>
                    <a:bodyPr/>
                    <a:lstStyle/>
                    <a:p>
                      <a:pPr algn="ctr"/>
                      <a:r>
                        <a:rPr lang="en-US" dirty="0"/>
                        <a:t>0.85</a:t>
                      </a:r>
                    </a:p>
                  </a:txBody>
                  <a:tcPr/>
                </a:tc>
                <a:extLst>
                  <a:ext uri="{0D108BD9-81ED-4DB2-BD59-A6C34878D82A}">
                    <a16:rowId xmlns:a16="http://schemas.microsoft.com/office/drawing/2014/main" val="23546830"/>
                  </a:ext>
                </a:extLst>
              </a:tr>
            </a:tbl>
          </a:graphicData>
        </a:graphic>
      </p:graphicFrame>
      <p:sp>
        <p:nvSpPr>
          <p:cNvPr id="10" name="Rectangle 9">
            <a:extLst>
              <a:ext uri="{FF2B5EF4-FFF2-40B4-BE49-F238E27FC236}">
                <a16:creationId xmlns:a16="http://schemas.microsoft.com/office/drawing/2014/main" id="{D971D869-F0D2-494A-84C1-64FCDD9390E4}"/>
              </a:ext>
            </a:extLst>
          </p:cNvPr>
          <p:cNvSpPr/>
          <p:nvPr/>
        </p:nvSpPr>
        <p:spPr>
          <a:xfrm>
            <a:off x="5827485" y="5276850"/>
            <a:ext cx="3844417" cy="330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A32087-0459-4D12-A9AF-41698C6662BF}"/>
              </a:ext>
            </a:extLst>
          </p:cNvPr>
          <p:cNvSpPr txBox="1">
            <a:spLocks/>
          </p:cNvSpPr>
          <p:nvPr/>
        </p:nvSpPr>
        <p:spPr>
          <a:xfrm>
            <a:off x="114300" y="3352800"/>
            <a:ext cx="5711370" cy="2667000"/>
          </a:xfrm>
          <a:prstGeom prst="rect">
            <a:avLst/>
          </a:prstGeom>
          <a:solidFill>
            <a:srgbClr val="595959">
              <a:alpha val="60000"/>
            </a:srgb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chemeClr val="bg1"/>
                </a:solidFill>
                <a:effectLst>
                  <a:outerShdw blurRad="38100" dist="38100" dir="2700000" algn="tl">
                    <a:srgbClr val="000000">
                      <a:alpha val="43137"/>
                    </a:srgbClr>
                  </a:outerShdw>
                </a:effectLst>
              </a:rPr>
              <a:t>Most Valuable Features:</a:t>
            </a:r>
          </a:p>
          <a:p>
            <a:pPr marL="571500" indent="-571500" algn="l">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Head/Body Length &amp; Ratio</a:t>
            </a:r>
          </a:p>
          <a:p>
            <a:pPr marL="571500" indent="-571500" algn="l">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Body Magnitude</a:t>
            </a:r>
          </a:p>
          <a:p>
            <a:pPr marL="571500" indent="-571500" algn="l">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Body Sentiment</a:t>
            </a:r>
          </a:p>
          <a:p>
            <a:pPr marL="571500" indent="-571500" algn="l">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Total Sentiment</a:t>
            </a:r>
          </a:p>
          <a:p>
            <a:pPr marL="571500" indent="-571500" algn="l">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Head Score</a:t>
            </a:r>
          </a:p>
        </p:txBody>
      </p:sp>
      <p:pic>
        <p:nvPicPr>
          <p:cNvPr id="14" name="Picture 13">
            <a:extLst>
              <a:ext uri="{FF2B5EF4-FFF2-40B4-BE49-F238E27FC236}">
                <a16:creationId xmlns:a16="http://schemas.microsoft.com/office/drawing/2014/main" id="{34259E83-BF11-425B-B8D5-CD041693DC46}"/>
              </a:ext>
            </a:extLst>
          </p:cNvPr>
          <p:cNvPicPr>
            <a:picLocks noChangeAspect="1"/>
          </p:cNvPicPr>
          <p:nvPr/>
        </p:nvPicPr>
        <p:blipFill>
          <a:blip r:embed="rId4"/>
          <a:stretch>
            <a:fillRect/>
          </a:stretch>
        </p:blipFill>
        <p:spPr>
          <a:xfrm>
            <a:off x="2900834" y="4385521"/>
            <a:ext cx="2885131" cy="1634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1639B451-021F-4CFB-86CC-E02D0CA2BF5C}"/>
              </a:ext>
            </a:extLst>
          </p:cNvPr>
          <p:cNvSpPr/>
          <p:nvPr/>
        </p:nvSpPr>
        <p:spPr>
          <a:xfrm>
            <a:off x="3033713" y="4686300"/>
            <a:ext cx="53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 name="Rectangle 2">
            <a:extLst>
              <a:ext uri="{FF2B5EF4-FFF2-40B4-BE49-F238E27FC236}">
                <a16:creationId xmlns:a16="http://schemas.microsoft.com/office/drawing/2014/main" id="{BE7473AF-BE27-4F19-9178-75C0DAC7BB7C}"/>
              </a:ext>
            </a:extLst>
          </p:cNvPr>
          <p:cNvSpPr/>
          <p:nvPr/>
        </p:nvSpPr>
        <p:spPr>
          <a:xfrm>
            <a:off x="3017518" y="4681537"/>
            <a:ext cx="651994" cy="163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err="1">
                <a:solidFill>
                  <a:schemeClr val="tx1"/>
                </a:solidFill>
                <a:latin typeface="Arial" panose="020B0604020202020204" pitchFamily="34" charset="0"/>
                <a:cs typeface="Arial" panose="020B0604020202020204" pitchFamily="34" charset="0"/>
              </a:rPr>
              <a:t>HeadbodyRatio</a:t>
            </a:r>
            <a:endParaRPr lang="en-US" sz="5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206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6850"/>
            <a:ext cx="9850496"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34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490" y="225212"/>
            <a:ext cx="8846820" cy="1056217"/>
          </a:xfrm>
        </p:spPr>
        <p:txBody>
          <a:bodyPr/>
          <a:lstStyle/>
          <a:p>
            <a:r>
              <a:rPr lang="en-US" dirty="0">
                <a:solidFill>
                  <a:schemeClr val="bg1"/>
                </a:solidFill>
              </a:rPr>
              <a:t>The Trump Test</a:t>
            </a:r>
            <a:endParaRPr lang="he-IL" dirty="0">
              <a:solidFill>
                <a:schemeClr val="bg1"/>
              </a:solidFill>
            </a:endParaRPr>
          </a:p>
        </p:txBody>
      </p:sp>
      <p:pic>
        <p:nvPicPr>
          <p:cNvPr id="2050" name="Picture 2" descr="Image result for trump">
            <a:extLst>
              <a:ext uri="{FF2B5EF4-FFF2-40B4-BE49-F238E27FC236}">
                <a16:creationId xmlns:a16="http://schemas.microsoft.com/office/drawing/2014/main" id="{DF135B7A-9785-443D-8FE6-03D421DF1C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5676" y="1268729"/>
            <a:ext cx="3429000" cy="2286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07B934E-AAE3-49E0-8AA3-1F95DBF2731A}"/>
              </a:ext>
            </a:extLst>
          </p:cNvPr>
          <p:cNvSpPr txBox="1">
            <a:spLocks/>
          </p:cNvSpPr>
          <p:nvPr/>
        </p:nvSpPr>
        <p:spPr>
          <a:xfrm>
            <a:off x="4686300" y="1497329"/>
            <a:ext cx="5981700" cy="18288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effectLst>
                  <a:outerShdw blurRad="38100" dist="38100" dir="2700000" algn="tl">
                    <a:srgbClr val="000000">
                      <a:alpha val="43137"/>
                    </a:srgbClr>
                  </a:outerShdw>
                </a:effectLst>
              </a:rPr>
              <a:t>Accuracy: 75</a:t>
            </a:r>
          </a:p>
          <a:p>
            <a:pPr algn="l"/>
            <a:r>
              <a:rPr lang="en-US" sz="5400" b="1" dirty="0">
                <a:solidFill>
                  <a:schemeClr val="bg1"/>
                </a:solidFill>
                <a:effectLst>
                  <a:outerShdw blurRad="38100" dist="38100" dir="2700000" algn="tl">
                    <a:srgbClr val="000000">
                      <a:alpha val="43137"/>
                    </a:srgbClr>
                  </a:outerShdw>
                </a:effectLst>
              </a:rPr>
              <a:t>Recall : 94</a:t>
            </a:r>
          </a:p>
        </p:txBody>
      </p:sp>
      <p:pic>
        <p:nvPicPr>
          <p:cNvPr id="5" name="Picture 4">
            <a:extLst>
              <a:ext uri="{FF2B5EF4-FFF2-40B4-BE49-F238E27FC236}">
                <a16:creationId xmlns:a16="http://schemas.microsoft.com/office/drawing/2014/main" id="{F22B6EB5-3713-4C52-9964-80AE01C01B51}"/>
              </a:ext>
            </a:extLst>
          </p:cNvPr>
          <p:cNvPicPr>
            <a:picLocks noChangeAspect="1"/>
          </p:cNvPicPr>
          <p:nvPr/>
        </p:nvPicPr>
        <p:blipFill>
          <a:blip r:embed="rId3"/>
          <a:stretch>
            <a:fillRect/>
          </a:stretch>
        </p:blipFill>
        <p:spPr>
          <a:xfrm>
            <a:off x="6667500" y="4235450"/>
            <a:ext cx="2265372" cy="2025650"/>
          </a:xfrm>
          <a:prstGeom prst="rect">
            <a:avLst/>
          </a:prstGeom>
        </p:spPr>
      </p:pic>
      <p:pic>
        <p:nvPicPr>
          <p:cNvPr id="7" name="Picture 2">
            <a:extLst>
              <a:ext uri="{FF2B5EF4-FFF2-40B4-BE49-F238E27FC236}">
                <a16:creationId xmlns:a16="http://schemas.microsoft.com/office/drawing/2014/main" id="{A4634C1D-72F5-40DF-925D-0138BA613303}"/>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878303" y="4235450"/>
            <a:ext cx="3142973"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rrow: Left-Right 2">
            <a:extLst>
              <a:ext uri="{FF2B5EF4-FFF2-40B4-BE49-F238E27FC236}">
                <a16:creationId xmlns:a16="http://schemas.microsoft.com/office/drawing/2014/main" id="{26FCA090-102F-4C7C-9A04-30442061384D}"/>
              </a:ext>
            </a:extLst>
          </p:cNvPr>
          <p:cNvSpPr/>
          <p:nvPr/>
        </p:nvSpPr>
        <p:spPr>
          <a:xfrm>
            <a:off x="4021276" y="4728959"/>
            <a:ext cx="2667472" cy="762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9271357-1D19-47B8-B1E1-ED6403BC6CAC}"/>
              </a:ext>
            </a:extLst>
          </p:cNvPr>
          <p:cNvCxnSpPr>
            <a:cxnSpLocks/>
          </p:cNvCxnSpPr>
          <p:nvPr/>
        </p:nvCxnSpPr>
        <p:spPr>
          <a:xfrm flipH="1">
            <a:off x="5829300" y="4921250"/>
            <a:ext cx="101455" cy="381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CC4DA70-A944-4454-9701-71DFA449C6F0}"/>
              </a:ext>
            </a:extLst>
          </p:cNvPr>
          <p:cNvSpPr/>
          <p:nvPr/>
        </p:nvSpPr>
        <p:spPr>
          <a:xfrm>
            <a:off x="800100" y="4235450"/>
            <a:ext cx="4953000" cy="2025650"/>
          </a:xfrm>
          <a:prstGeom prst="rect">
            <a:avLst/>
          </a:prstGeom>
          <a:solidFill>
            <a:srgbClr val="9BBB59">
              <a:alpha val="3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endParaRPr lang="en-US" sz="3600" dirty="0"/>
          </a:p>
        </p:txBody>
      </p:sp>
      <p:sp>
        <p:nvSpPr>
          <p:cNvPr id="14" name="Rectangle 13">
            <a:extLst>
              <a:ext uri="{FF2B5EF4-FFF2-40B4-BE49-F238E27FC236}">
                <a16:creationId xmlns:a16="http://schemas.microsoft.com/office/drawing/2014/main" id="{B01D025A-D54B-4262-BFB9-4598C9F5A3D6}"/>
              </a:ext>
            </a:extLst>
          </p:cNvPr>
          <p:cNvSpPr/>
          <p:nvPr/>
        </p:nvSpPr>
        <p:spPr>
          <a:xfrm>
            <a:off x="5753100" y="4235450"/>
            <a:ext cx="3276600" cy="2025650"/>
          </a:xfrm>
          <a:prstGeom prst="rect">
            <a:avLst/>
          </a:prstGeom>
          <a:solidFill>
            <a:schemeClr val="accent1">
              <a:lumMod val="75000"/>
              <a:alpha val="30196"/>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endParaRPr lang="en-US" sz="3600" dirty="0"/>
          </a:p>
        </p:txBody>
      </p:sp>
      <p:sp>
        <p:nvSpPr>
          <p:cNvPr id="11" name="Title 1">
            <a:extLst>
              <a:ext uri="{FF2B5EF4-FFF2-40B4-BE49-F238E27FC236}">
                <a16:creationId xmlns:a16="http://schemas.microsoft.com/office/drawing/2014/main" id="{BDA1B510-1A58-42DD-B7BE-5CB02BF4E1E8}"/>
              </a:ext>
            </a:extLst>
          </p:cNvPr>
          <p:cNvSpPr txBox="1">
            <a:spLocks/>
          </p:cNvSpPr>
          <p:nvPr/>
        </p:nvSpPr>
        <p:spPr>
          <a:xfrm>
            <a:off x="1655266" y="3772648"/>
            <a:ext cx="2823210" cy="551179"/>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Train</a:t>
            </a:r>
            <a:endParaRPr lang="he-IL" dirty="0">
              <a:solidFill>
                <a:schemeClr val="bg1"/>
              </a:solidFill>
            </a:endParaRPr>
          </a:p>
        </p:txBody>
      </p:sp>
      <p:sp>
        <p:nvSpPr>
          <p:cNvPr id="15" name="Title 1">
            <a:extLst>
              <a:ext uri="{FF2B5EF4-FFF2-40B4-BE49-F238E27FC236}">
                <a16:creationId xmlns:a16="http://schemas.microsoft.com/office/drawing/2014/main" id="{FCD10B45-73E0-4856-838E-02B941F1C208}"/>
              </a:ext>
            </a:extLst>
          </p:cNvPr>
          <p:cNvSpPr txBox="1">
            <a:spLocks/>
          </p:cNvSpPr>
          <p:nvPr/>
        </p:nvSpPr>
        <p:spPr>
          <a:xfrm>
            <a:off x="6109662" y="3741763"/>
            <a:ext cx="2823210" cy="551179"/>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Test</a:t>
            </a:r>
            <a:endParaRPr lang="he-IL" dirty="0">
              <a:solidFill>
                <a:schemeClr val="bg1"/>
              </a:solidFill>
            </a:endParaRPr>
          </a:p>
        </p:txBody>
      </p:sp>
    </p:spTree>
    <p:extLst>
      <p:ext uri="{BB962C8B-B14F-4D97-AF65-F5344CB8AC3E}">
        <p14:creationId xmlns:p14="http://schemas.microsoft.com/office/powerpoint/2010/main" val="117817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fade">
                                      <p:cBhvr>
                                        <p:cTn id="2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4" grpId="0" animBg="1"/>
      <p:bldP spid="11"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1B2A-45B0-4E6D-A76C-DF0A9EFC90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66D3EA-D3D2-4589-B316-904111A87A2B}"/>
              </a:ext>
            </a:extLst>
          </p:cNvPr>
          <p:cNvSpPr>
            <a:spLocks noGrp="1"/>
          </p:cNvSpPr>
          <p:nvPr>
            <p:ph idx="1"/>
          </p:nvPr>
        </p:nvSpPr>
        <p:spPr/>
        <p:txBody>
          <a:bodyPr/>
          <a:lstStyle/>
          <a:p>
            <a:endParaRPr lang="en-US"/>
          </a:p>
        </p:txBody>
      </p:sp>
      <p:pic>
        <p:nvPicPr>
          <p:cNvPr id="3074" name="Picture 2" descr="Image result for trump">
            <a:extLst>
              <a:ext uri="{FF2B5EF4-FFF2-40B4-BE49-F238E27FC236}">
                <a16:creationId xmlns:a16="http://schemas.microsoft.com/office/drawing/2014/main" id="{7FCCCD1B-402B-44E2-A0C4-0928F30FD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82980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140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8C2B-174F-4B5D-BA99-FCD109E2771F}"/>
              </a:ext>
            </a:extLst>
          </p:cNvPr>
          <p:cNvSpPr>
            <a:spLocks noGrp="1"/>
          </p:cNvSpPr>
          <p:nvPr>
            <p:ph type="title"/>
          </p:nvPr>
        </p:nvSpPr>
        <p:spPr/>
        <p:txBody>
          <a:bodyPr/>
          <a:lstStyle/>
          <a:p>
            <a:r>
              <a:rPr lang="en-US" dirty="0">
                <a:solidFill>
                  <a:schemeClr val="bg1"/>
                </a:solidFill>
              </a:rPr>
              <a:t>Future</a:t>
            </a:r>
          </a:p>
        </p:txBody>
      </p:sp>
      <p:pic>
        <p:nvPicPr>
          <p:cNvPr id="6" name="Content Placeholder 5">
            <a:extLst>
              <a:ext uri="{FF2B5EF4-FFF2-40B4-BE49-F238E27FC236}">
                <a16:creationId xmlns:a16="http://schemas.microsoft.com/office/drawing/2014/main" id="{7DC63BD9-37ED-439E-B4D9-A24C523997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 y="35835"/>
            <a:ext cx="9820275" cy="6524346"/>
          </a:xfrm>
        </p:spPr>
      </p:pic>
      <p:pic>
        <p:nvPicPr>
          <p:cNvPr id="7170" name="Picture 2" descr="Image result for Daily Newspaper">
            <a:extLst>
              <a:ext uri="{FF2B5EF4-FFF2-40B4-BE49-F238E27FC236}">
                <a16:creationId xmlns:a16="http://schemas.microsoft.com/office/drawing/2014/main" id="{4DE77112-0958-43A1-8662-78246898E1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299371">
            <a:off x="802242" y="4046129"/>
            <a:ext cx="829950" cy="1069106"/>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EDFDC1B2-7CEF-4255-90A9-BD58BB7D4B8C}"/>
              </a:ext>
            </a:extLst>
          </p:cNvPr>
          <p:cNvSpPr/>
          <p:nvPr/>
        </p:nvSpPr>
        <p:spPr>
          <a:xfrm>
            <a:off x="239575" y="4801853"/>
            <a:ext cx="1879083" cy="1722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Daily News Crawler</a:t>
            </a:r>
          </a:p>
        </p:txBody>
      </p:sp>
      <p:pic>
        <p:nvPicPr>
          <p:cNvPr id="12" name="Picture 11">
            <a:extLst>
              <a:ext uri="{FF2B5EF4-FFF2-40B4-BE49-F238E27FC236}">
                <a16:creationId xmlns:a16="http://schemas.microsoft.com/office/drawing/2014/main" id="{C4F83D6F-A6B7-435A-8C76-01A4722BC9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1745">
            <a:off x="2013731" y="4009100"/>
            <a:ext cx="2098034" cy="1300064"/>
          </a:xfrm>
          <a:prstGeom prst="rect">
            <a:avLst/>
          </a:prstGeom>
        </p:spPr>
      </p:pic>
      <p:sp>
        <p:nvSpPr>
          <p:cNvPr id="8" name="Oval 7">
            <a:extLst>
              <a:ext uri="{FF2B5EF4-FFF2-40B4-BE49-F238E27FC236}">
                <a16:creationId xmlns:a16="http://schemas.microsoft.com/office/drawing/2014/main" id="{A935970D-75F7-4AA9-A3E1-5644AA59DEB3}"/>
              </a:ext>
            </a:extLst>
          </p:cNvPr>
          <p:cNvSpPr/>
          <p:nvPr/>
        </p:nvSpPr>
        <p:spPr>
          <a:xfrm>
            <a:off x="2153073" y="4801852"/>
            <a:ext cx="1879083" cy="1722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Named Entity Recognition</a:t>
            </a:r>
          </a:p>
        </p:txBody>
      </p:sp>
      <p:pic>
        <p:nvPicPr>
          <p:cNvPr id="13" name="Picture 12">
            <a:extLst>
              <a:ext uri="{FF2B5EF4-FFF2-40B4-BE49-F238E27FC236}">
                <a16:creationId xmlns:a16="http://schemas.microsoft.com/office/drawing/2014/main" id="{B52BCB27-F832-41F7-9C1A-9EB887B15118}"/>
              </a:ext>
            </a:extLst>
          </p:cNvPr>
          <p:cNvPicPr>
            <a:picLocks noChangeAspect="1"/>
          </p:cNvPicPr>
          <p:nvPr/>
        </p:nvPicPr>
        <p:blipFill>
          <a:blip r:embed="rId5"/>
          <a:stretch>
            <a:fillRect/>
          </a:stretch>
        </p:blipFill>
        <p:spPr>
          <a:xfrm rot="1046410">
            <a:off x="4803679" y="4136877"/>
            <a:ext cx="695325" cy="778764"/>
          </a:xfrm>
          <a:prstGeom prst="rect">
            <a:avLst/>
          </a:prstGeom>
        </p:spPr>
      </p:pic>
      <p:sp>
        <p:nvSpPr>
          <p:cNvPr id="9" name="Oval 8">
            <a:extLst>
              <a:ext uri="{FF2B5EF4-FFF2-40B4-BE49-F238E27FC236}">
                <a16:creationId xmlns:a16="http://schemas.microsoft.com/office/drawing/2014/main" id="{4C68787D-49ED-45E9-B726-07E89BDFC762}"/>
              </a:ext>
            </a:extLst>
          </p:cNvPr>
          <p:cNvSpPr/>
          <p:nvPr/>
        </p:nvSpPr>
        <p:spPr>
          <a:xfrm>
            <a:off x="4066570" y="4774765"/>
            <a:ext cx="1879083" cy="1722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Grammar &amp; Dictionary</a:t>
            </a:r>
          </a:p>
        </p:txBody>
      </p:sp>
      <p:pic>
        <p:nvPicPr>
          <p:cNvPr id="15" name="Picture 14">
            <a:extLst>
              <a:ext uri="{FF2B5EF4-FFF2-40B4-BE49-F238E27FC236}">
                <a16:creationId xmlns:a16="http://schemas.microsoft.com/office/drawing/2014/main" id="{05248747-D2FF-4246-96F9-2D1A583B8C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3218" y="3652494"/>
            <a:ext cx="1453509" cy="1710011"/>
          </a:xfrm>
          <a:prstGeom prst="rect">
            <a:avLst/>
          </a:prstGeom>
        </p:spPr>
      </p:pic>
      <p:sp>
        <p:nvSpPr>
          <p:cNvPr id="10" name="Oval 9">
            <a:extLst>
              <a:ext uri="{FF2B5EF4-FFF2-40B4-BE49-F238E27FC236}">
                <a16:creationId xmlns:a16="http://schemas.microsoft.com/office/drawing/2014/main" id="{EF909B03-9DFF-4E81-AE16-33309BB0E142}"/>
              </a:ext>
            </a:extLst>
          </p:cNvPr>
          <p:cNvSpPr/>
          <p:nvPr/>
        </p:nvSpPr>
        <p:spPr>
          <a:xfrm>
            <a:off x="5980067" y="4747678"/>
            <a:ext cx="1879083" cy="1722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Languages</a:t>
            </a:r>
          </a:p>
        </p:txBody>
      </p:sp>
      <p:grpSp>
        <p:nvGrpSpPr>
          <p:cNvPr id="17" name="Group 16">
            <a:extLst>
              <a:ext uri="{FF2B5EF4-FFF2-40B4-BE49-F238E27FC236}">
                <a16:creationId xmlns:a16="http://schemas.microsoft.com/office/drawing/2014/main" id="{8DF3C569-377C-4778-BD94-19596A1D6443}"/>
              </a:ext>
            </a:extLst>
          </p:cNvPr>
          <p:cNvGrpSpPr/>
          <p:nvPr/>
        </p:nvGrpSpPr>
        <p:grpSpPr>
          <a:xfrm>
            <a:off x="7926190" y="4085382"/>
            <a:ext cx="990600" cy="990600"/>
            <a:chOff x="7961879" y="4163832"/>
            <a:chExt cx="990600" cy="990600"/>
          </a:xfrm>
        </p:grpSpPr>
        <p:sp>
          <p:nvSpPr>
            <p:cNvPr id="16" name="Rectangle 15">
              <a:extLst>
                <a:ext uri="{FF2B5EF4-FFF2-40B4-BE49-F238E27FC236}">
                  <a16:creationId xmlns:a16="http://schemas.microsoft.com/office/drawing/2014/main" id="{580D0686-0E26-46FC-BA25-4FDC900086F9}"/>
                </a:ext>
              </a:extLst>
            </p:cNvPr>
            <p:cNvSpPr/>
            <p:nvPr/>
          </p:nvSpPr>
          <p:spPr>
            <a:xfrm>
              <a:off x="8109575" y="4387850"/>
              <a:ext cx="615325" cy="5703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Image result for facebook logo">
              <a:extLst>
                <a:ext uri="{FF2B5EF4-FFF2-40B4-BE49-F238E27FC236}">
                  <a16:creationId xmlns:a16="http://schemas.microsoft.com/office/drawing/2014/main" id="{52F97418-6E61-487B-84FA-9E2F963EF1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61879" y="4163832"/>
              <a:ext cx="990600" cy="990600"/>
            </a:xfrm>
            <a:prstGeom prst="rect">
              <a:avLst/>
            </a:prstGeom>
            <a:noFill/>
            <a:extLst>
              <a:ext uri="{909E8E84-426E-40DD-AFC4-6F175D3DCCD1}">
                <a14:hiddenFill xmlns:a14="http://schemas.microsoft.com/office/drawing/2010/main">
                  <a:solidFill>
                    <a:srgbClr val="FFFFFF"/>
                  </a:solidFill>
                </a14:hiddenFill>
              </a:ext>
            </a:extLst>
          </p:spPr>
        </p:pic>
      </p:grpSp>
      <p:pic>
        <p:nvPicPr>
          <p:cNvPr id="7178" name="Picture 10" descr="Image result for whatsapp logo">
            <a:extLst>
              <a:ext uri="{FF2B5EF4-FFF2-40B4-BE49-F238E27FC236}">
                <a16:creationId xmlns:a16="http://schemas.microsoft.com/office/drawing/2014/main" id="{E1FC3915-1045-4A95-B496-98D399B5BA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72833" y="4081637"/>
            <a:ext cx="1099116" cy="1099116"/>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BE27DF15-9ED7-48F0-89B5-C279A8C7F65D}"/>
              </a:ext>
            </a:extLst>
          </p:cNvPr>
          <p:cNvSpPr/>
          <p:nvPr/>
        </p:nvSpPr>
        <p:spPr>
          <a:xfrm>
            <a:off x="7893565" y="4734978"/>
            <a:ext cx="1879083" cy="1722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Social Network / IM</a:t>
            </a:r>
          </a:p>
        </p:txBody>
      </p:sp>
    </p:spTree>
    <p:extLst>
      <p:ext uri="{BB962C8B-B14F-4D97-AF65-F5344CB8AC3E}">
        <p14:creationId xmlns:p14="http://schemas.microsoft.com/office/powerpoint/2010/main" val="1644535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86862D-288F-4407-BC5E-22CBB3277D0B}"/>
              </a:ext>
            </a:extLst>
          </p:cNvPr>
          <p:cNvSpPr txBox="1"/>
          <p:nvPr/>
        </p:nvSpPr>
        <p:spPr>
          <a:xfrm>
            <a:off x="7658100" y="4735890"/>
            <a:ext cx="2171700" cy="1569660"/>
          </a:xfrm>
          <a:prstGeom prst="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wrap="square" rtlCol="1">
            <a:spAutoFit/>
          </a:bodyPr>
          <a:lstStyle/>
          <a:p>
            <a:r>
              <a:rPr lang="en-US" b="1" dirty="0">
                <a:solidFill>
                  <a:schemeClr val="tx1"/>
                </a:solidFill>
              </a:rPr>
              <a:t>Omri Shtayer </a:t>
            </a:r>
          </a:p>
          <a:p>
            <a:r>
              <a:rPr lang="en-US" sz="1400" dirty="0">
                <a:solidFill>
                  <a:schemeClr val="tx1"/>
                </a:solidFill>
              </a:rPr>
              <a:t>Shtayeromri@Gmail.com </a:t>
            </a:r>
          </a:p>
          <a:p>
            <a:r>
              <a:rPr lang="en-US" b="1" dirty="0">
                <a:solidFill>
                  <a:schemeClr val="tx1"/>
                </a:solidFill>
              </a:rPr>
              <a:t>Yoav </a:t>
            </a:r>
            <a:r>
              <a:rPr lang="en-US" b="1" dirty="0" err="1">
                <a:solidFill>
                  <a:schemeClr val="tx1"/>
                </a:solidFill>
              </a:rPr>
              <a:t>Ast</a:t>
            </a:r>
            <a:endParaRPr lang="en-US" b="1" dirty="0">
              <a:solidFill>
                <a:schemeClr val="tx1"/>
              </a:solidFill>
            </a:endParaRPr>
          </a:p>
          <a:p>
            <a:r>
              <a:rPr lang="en-US" sz="1400" dirty="0">
                <a:solidFill>
                  <a:schemeClr val="tx1"/>
                </a:solidFill>
              </a:rPr>
              <a:t>Yoav.ast@gmail.com</a:t>
            </a:r>
          </a:p>
          <a:p>
            <a:r>
              <a:rPr lang="en-US" b="1" dirty="0">
                <a:solidFill>
                  <a:schemeClr val="tx1"/>
                </a:solidFill>
              </a:rPr>
              <a:t>Yael </a:t>
            </a:r>
            <a:r>
              <a:rPr lang="en-US" b="1" dirty="0" err="1">
                <a:solidFill>
                  <a:schemeClr val="tx1"/>
                </a:solidFill>
              </a:rPr>
              <a:t>Saffran</a:t>
            </a:r>
            <a:endParaRPr lang="en-US" b="1" dirty="0">
              <a:solidFill>
                <a:schemeClr val="tx1"/>
              </a:solidFill>
            </a:endParaRPr>
          </a:p>
          <a:p>
            <a:r>
              <a:rPr lang="en-US" sz="1400" dirty="0">
                <a:solidFill>
                  <a:schemeClr val="tx1"/>
                </a:solidFill>
              </a:rPr>
              <a:t>office@yaelsaffron.com </a:t>
            </a:r>
          </a:p>
        </p:txBody>
      </p:sp>
      <p:pic>
        <p:nvPicPr>
          <p:cNvPr id="13" name="Picture 12">
            <a:extLst>
              <a:ext uri="{FF2B5EF4-FFF2-40B4-BE49-F238E27FC236}">
                <a16:creationId xmlns:a16="http://schemas.microsoft.com/office/drawing/2014/main" id="{611E44C8-70DF-4EC1-8F73-2A305A7E4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3410" y="-3175"/>
            <a:ext cx="4778859" cy="4181502"/>
          </a:xfrm>
          <a:prstGeom prst="rect">
            <a:avLst/>
          </a:prstGeom>
        </p:spPr>
      </p:pic>
      <p:sp>
        <p:nvSpPr>
          <p:cNvPr id="3" name="TextBox 2">
            <a:extLst>
              <a:ext uri="{FF2B5EF4-FFF2-40B4-BE49-F238E27FC236}">
                <a16:creationId xmlns:a16="http://schemas.microsoft.com/office/drawing/2014/main" id="{185B7870-01A2-4551-9F9C-AFC9E44D0CA4}"/>
              </a:ext>
            </a:extLst>
          </p:cNvPr>
          <p:cNvSpPr txBox="1"/>
          <p:nvPr/>
        </p:nvSpPr>
        <p:spPr>
          <a:xfrm>
            <a:off x="3390900" y="3908683"/>
            <a:ext cx="4876800" cy="923330"/>
          </a:xfrm>
          <a:prstGeom prst="rect">
            <a:avLst/>
          </a:prstGeom>
          <a:noFill/>
        </p:spPr>
        <p:txBody>
          <a:bodyPr wrap="square" rtlCol="0">
            <a:spAutoFit/>
          </a:bodyPr>
          <a:lstStyle/>
          <a:p>
            <a:r>
              <a:rPr lang="en-US" sz="5400" dirty="0">
                <a:solidFill>
                  <a:schemeClr val="bg1"/>
                </a:solidFill>
              </a:rPr>
              <a:t>Thank You</a:t>
            </a:r>
          </a:p>
        </p:txBody>
      </p:sp>
      <p:pic>
        <p:nvPicPr>
          <p:cNvPr id="8194" name="Picture 2" descr="Image result for keep it real">
            <a:extLst>
              <a:ext uri="{FF2B5EF4-FFF2-40B4-BE49-F238E27FC236}">
                <a16:creationId xmlns:a16="http://schemas.microsoft.com/office/drawing/2014/main" id="{18ACBF14-5A1B-45C0-9526-C45DB35F56B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14794" y="-189106"/>
            <a:ext cx="4587475" cy="6715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1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2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6" y="577850"/>
            <a:ext cx="2975610" cy="1056217"/>
          </a:xfrm>
        </p:spPr>
        <p:txBody>
          <a:bodyPr>
            <a:noAutofit/>
          </a:bodyPr>
          <a:lstStyle/>
          <a:p>
            <a:r>
              <a:rPr lang="en-US" sz="3200" dirty="0">
                <a:solidFill>
                  <a:schemeClr val="bg1"/>
                </a:solidFill>
              </a:rPr>
              <a:t>Soon to be seen again in our own back yard…</a:t>
            </a:r>
            <a:endParaRPr lang="he-IL" sz="3200"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100" y="95902"/>
            <a:ext cx="5257800" cy="6090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0700" y="2406650"/>
            <a:ext cx="24765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3625850"/>
            <a:ext cx="50292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6700" y="3625850"/>
            <a:ext cx="2362200" cy="295275"/>
          </a:xfrm>
          <a:prstGeom prst="rect">
            <a:avLst/>
          </a:prstGeom>
          <a:solidFill>
            <a:srgbClr val="FFFF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6388" y="3775075"/>
            <a:ext cx="1179512"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950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he-IL" dirty="0"/>
          </a:p>
        </p:txBody>
      </p:sp>
      <p:sp>
        <p:nvSpPr>
          <p:cNvPr id="3" name="Subtitle 2"/>
          <p:cNvSpPr>
            <a:spLocks noGrp="1"/>
          </p:cNvSpPr>
          <p:nvPr>
            <p:ph type="subTitle" idx="1"/>
          </p:nvPr>
        </p:nvSpPr>
        <p:spPr/>
        <p:txBody>
          <a:bodyPr/>
          <a:lstStyle/>
          <a:p>
            <a:endParaRPr lang="he-I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9" y="0"/>
            <a:ext cx="8793219" cy="644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57300" y="1218453"/>
            <a:ext cx="4724400" cy="304800"/>
          </a:xfrm>
          <a:prstGeom prst="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288" y="1535301"/>
            <a:ext cx="63992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109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1" y="0"/>
            <a:ext cx="9900179"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2940050"/>
            <a:ext cx="3146966" cy="3025927"/>
          </a:xfrm>
          <a:prstGeom prst="rect">
            <a:avLst/>
          </a:prstGeom>
        </p:spPr>
      </p:pic>
    </p:spTree>
    <p:extLst>
      <p:ext uri="{BB962C8B-B14F-4D97-AF65-F5344CB8AC3E}">
        <p14:creationId xmlns:p14="http://schemas.microsoft.com/office/powerpoint/2010/main" val="1283142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0"/>
            <a:ext cx="5490210" cy="1056217"/>
          </a:xfrm>
        </p:spPr>
        <p:txBody>
          <a:bodyPr/>
          <a:lstStyle/>
          <a:p>
            <a:r>
              <a:rPr lang="en-US" b="1" dirty="0">
                <a:solidFill>
                  <a:schemeClr val="bg1"/>
                </a:solidFill>
              </a:rPr>
              <a:t>We are </a:t>
            </a:r>
            <a:r>
              <a:rPr lang="en-US" b="1" dirty="0" err="1">
                <a:solidFill>
                  <a:schemeClr val="bg1"/>
                </a:solidFill>
              </a:rPr>
              <a:t>F</a:t>
            </a:r>
            <a:r>
              <a:rPr lang="en-US" dirty="0" err="1">
                <a:solidFill>
                  <a:schemeClr val="bg1"/>
                </a:solidFill>
              </a:rPr>
              <a:t>ake</a:t>
            </a:r>
            <a:r>
              <a:rPr lang="en-US" b="1" dirty="0" err="1">
                <a:solidFill>
                  <a:schemeClr val="bg1"/>
                </a:solidFill>
              </a:rPr>
              <a:t>W</a:t>
            </a:r>
            <a:r>
              <a:rPr lang="en-US" dirty="0" err="1">
                <a:solidFill>
                  <a:schemeClr val="bg1"/>
                </a:solidFill>
              </a:rPr>
              <a:t>atch</a:t>
            </a:r>
            <a:r>
              <a:rPr lang="en-US" dirty="0">
                <a:solidFill>
                  <a:schemeClr val="bg1"/>
                </a:solidFill>
              </a:rPr>
              <a:t> </a:t>
            </a:r>
            <a:endParaRPr lang="he-IL" dirty="0">
              <a:solidFill>
                <a:schemeClr val="bg1"/>
              </a:solidFill>
            </a:endParaRPr>
          </a:p>
        </p:txBody>
      </p:sp>
      <p:pic>
        <p:nvPicPr>
          <p:cNvPr id="286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65" r="10651"/>
          <a:stretch/>
        </p:blipFill>
        <p:spPr bwMode="auto">
          <a:xfrm>
            <a:off x="5947639" y="-536039"/>
            <a:ext cx="4225061" cy="6841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2780854" y="1180040"/>
            <a:ext cx="2667000" cy="892552"/>
          </a:xfrm>
          <a:prstGeom prst="rect">
            <a:avLst/>
          </a:prstGeom>
          <a:noFill/>
        </p:spPr>
        <p:txBody>
          <a:bodyPr wrap="square" rtlCol="1">
            <a:spAutoFit/>
          </a:bodyPr>
          <a:lstStyle/>
          <a:p>
            <a:r>
              <a:rPr lang="en-US" b="1" dirty="0">
                <a:solidFill>
                  <a:schemeClr val="bg1"/>
                </a:solidFill>
              </a:rPr>
              <a:t>Yoav </a:t>
            </a:r>
            <a:r>
              <a:rPr lang="en-US" b="1" dirty="0" err="1">
                <a:solidFill>
                  <a:schemeClr val="bg1"/>
                </a:solidFill>
              </a:rPr>
              <a:t>Ast</a:t>
            </a:r>
            <a:r>
              <a:rPr lang="en-US" b="1" dirty="0">
                <a:solidFill>
                  <a:schemeClr val="bg1"/>
                </a:solidFill>
              </a:rPr>
              <a:t> </a:t>
            </a:r>
          </a:p>
          <a:p>
            <a:r>
              <a:rPr lang="en-US" sz="1600" dirty="0">
                <a:solidFill>
                  <a:schemeClr val="bg1"/>
                </a:solidFill>
              </a:rPr>
              <a:t>CDO</a:t>
            </a:r>
            <a:br>
              <a:rPr lang="en-US" sz="1600" dirty="0">
                <a:solidFill>
                  <a:schemeClr val="bg1"/>
                </a:solidFill>
              </a:rPr>
            </a:br>
            <a:r>
              <a:rPr lang="en-US" sz="1600" dirty="0">
                <a:solidFill>
                  <a:schemeClr val="bg1"/>
                </a:solidFill>
              </a:rPr>
              <a:t>Product Manager</a:t>
            </a:r>
            <a:endParaRPr lang="he-IL" sz="1600" dirty="0">
              <a:solidFill>
                <a:schemeClr val="bg1"/>
              </a:solidFill>
            </a:endParaRPr>
          </a:p>
        </p:txBody>
      </p:sp>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934" t="7286" r="21949" b="48303"/>
          <a:stretch/>
        </p:blipFill>
        <p:spPr bwMode="auto">
          <a:xfrm flipH="1">
            <a:off x="552754" y="1056217"/>
            <a:ext cx="1451899" cy="1512173"/>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Right Arrow 3"/>
          <p:cNvSpPr/>
          <p:nvPr/>
        </p:nvSpPr>
        <p:spPr>
          <a:xfrm rot="19994223">
            <a:off x="-1563570" y="102779"/>
            <a:ext cx="10403761" cy="7287499"/>
          </a:xfrm>
          <a:prstGeom prst="rightArrow">
            <a:avLst/>
          </a:prstGeom>
          <a:solidFill>
            <a:schemeClr val="bg1">
              <a:lumMod val="8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564" r="6616" b="9683"/>
          <a:stretch/>
        </p:blipFill>
        <p:spPr bwMode="auto">
          <a:xfrm>
            <a:off x="538801" y="2782697"/>
            <a:ext cx="1465852" cy="1535450"/>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2" name="TextBox 11"/>
          <p:cNvSpPr txBox="1"/>
          <p:nvPr/>
        </p:nvSpPr>
        <p:spPr>
          <a:xfrm>
            <a:off x="2790379" y="2884755"/>
            <a:ext cx="2667000" cy="861774"/>
          </a:xfrm>
          <a:prstGeom prst="rect">
            <a:avLst/>
          </a:prstGeom>
          <a:noFill/>
        </p:spPr>
        <p:txBody>
          <a:bodyPr wrap="square" rtlCol="1">
            <a:spAutoFit/>
          </a:bodyPr>
          <a:lstStyle/>
          <a:p>
            <a:r>
              <a:rPr lang="en-US" b="1" dirty="0">
                <a:solidFill>
                  <a:schemeClr val="bg1"/>
                </a:solidFill>
              </a:rPr>
              <a:t>Yael Szafran</a:t>
            </a:r>
            <a:r>
              <a:rPr lang="en-US" dirty="0">
                <a:solidFill>
                  <a:schemeClr val="bg1"/>
                </a:solidFill>
              </a:rPr>
              <a:t> </a:t>
            </a:r>
            <a:br>
              <a:rPr lang="en-US" dirty="0">
                <a:solidFill>
                  <a:schemeClr val="bg1"/>
                </a:solidFill>
              </a:rPr>
            </a:br>
            <a:r>
              <a:rPr lang="en-US" sz="1400" dirty="0">
                <a:solidFill>
                  <a:schemeClr val="bg1"/>
                </a:solidFill>
              </a:rPr>
              <a:t>CMO</a:t>
            </a:r>
            <a:br>
              <a:rPr lang="en-US" sz="1400" dirty="0">
                <a:solidFill>
                  <a:schemeClr val="bg1"/>
                </a:solidFill>
              </a:rPr>
            </a:br>
            <a:r>
              <a:rPr lang="en-US" dirty="0">
                <a:solidFill>
                  <a:schemeClr val="bg1"/>
                </a:solidFill>
              </a:rPr>
              <a:t>Planning and story telling</a:t>
            </a:r>
            <a:endParaRPr lang="he-IL" dirty="0">
              <a:solidFill>
                <a:schemeClr val="bg1"/>
              </a:solidFill>
            </a:endParaRPr>
          </a:p>
        </p:txBody>
      </p:sp>
      <p:sp>
        <p:nvSpPr>
          <p:cNvPr id="11" name="TextBox 10"/>
          <p:cNvSpPr txBox="1"/>
          <p:nvPr/>
        </p:nvSpPr>
        <p:spPr>
          <a:xfrm>
            <a:off x="2801848" y="4617592"/>
            <a:ext cx="2667000" cy="861774"/>
          </a:xfrm>
          <a:prstGeom prst="rect">
            <a:avLst/>
          </a:prstGeom>
          <a:noFill/>
        </p:spPr>
        <p:txBody>
          <a:bodyPr wrap="square" rtlCol="1">
            <a:spAutoFit/>
          </a:bodyPr>
          <a:lstStyle/>
          <a:p>
            <a:r>
              <a:rPr lang="en-US" b="1" dirty="0">
                <a:solidFill>
                  <a:schemeClr val="bg1"/>
                </a:solidFill>
              </a:rPr>
              <a:t>Omri Stayer</a:t>
            </a:r>
            <a:br>
              <a:rPr lang="en-US" b="1" dirty="0">
                <a:solidFill>
                  <a:schemeClr val="bg1"/>
                </a:solidFill>
              </a:rPr>
            </a:br>
            <a:r>
              <a:rPr lang="en-US" sz="1400" dirty="0">
                <a:solidFill>
                  <a:schemeClr val="bg1"/>
                </a:solidFill>
              </a:rPr>
              <a:t>CTO</a:t>
            </a:r>
          </a:p>
          <a:p>
            <a:r>
              <a:rPr lang="en-US" dirty="0">
                <a:solidFill>
                  <a:schemeClr val="bg1"/>
                </a:solidFill>
              </a:rPr>
              <a:t>Developer</a:t>
            </a:r>
            <a:endParaRPr lang="he-IL" dirty="0">
              <a:solidFill>
                <a:schemeClr val="bg1"/>
              </a:solidFill>
            </a:endParaRPr>
          </a:p>
        </p:txBody>
      </p:sp>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b="21797"/>
          <a:stretch/>
        </p:blipFill>
        <p:spPr>
          <a:xfrm>
            <a:off x="538799" y="4532454"/>
            <a:ext cx="1451899" cy="1546626"/>
          </a:xfrm>
          <a:prstGeom prst="rect">
            <a:avLst/>
          </a:prstGeom>
          <a:ln w="19050">
            <a:solidFill>
              <a:schemeClr val="tx1"/>
            </a:solidFill>
            <a:miter lim="800000"/>
            <a:headEnd/>
            <a:tailEnd/>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75702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ª××¦××ª ×ª××× × ×¢×××¨ âªnews wallpaperâ¬â"/>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813" r="-4263"/>
          <a:stretch/>
        </p:blipFill>
        <p:spPr bwMode="auto">
          <a:xfrm>
            <a:off x="-571500" y="-539714"/>
            <a:ext cx="10896600" cy="7259284"/>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712469" y="1797050"/>
            <a:ext cx="1879083" cy="172249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latin typeface="Helvetica" pitchFamily="2" charset="0"/>
              </a:rPr>
              <a:t>Business </a:t>
            </a:r>
          </a:p>
        </p:txBody>
      </p:sp>
      <p:sp>
        <p:nvSpPr>
          <p:cNvPr id="10" name="Oval 9"/>
          <p:cNvSpPr/>
          <p:nvPr/>
        </p:nvSpPr>
        <p:spPr>
          <a:xfrm>
            <a:off x="5044769" y="1797690"/>
            <a:ext cx="1879083" cy="172249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latin typeface="Helvetica" pitchFamily="2" charset="0"/>
              </a:rPr>
              <a:t>Modeling &amp; Results </a:t>
            </a:r>
          </a:p>
        </p:txBody>
      </p:sp>
      <p:sp>
        <p:nvSpPr>
          <p:cNvPr id="11" name="Oval 10"/>
          <p:cNvSpPr/>
          <p:nvPr/>
        </p:nvSpPr>
        <p:spPr>
          <a:xfrm>
            <a:off x="7210920" y="1791469"/>
            <a:ext cx="1879083" cy="172249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latin typeface="Helvetica" pitchFamily="2" charset="0"/>
              </a:rPr>
              <a:t>Future</a:t>
            </a:r>
            <a:br>
              <a:rPr lang="en-US" sz="2000" dirty="0">
                <a:effectLst>
                  <a:outerShdw blurRad="38100" dist="38100" dir="2700000" algn="tl">
                    <a:srgbClr val="000000">
                      <a:alpha val="43137"/>
                    </a:srgbClr>
                  </a:outerShdw>
                </a:effectLst>
                <a:latin typeface="Helvetica" pitchFamily="2" charset="0"/>
              </a:rPr>
            </a:br>
            <a:r>
              <a:rPr lang="en-US" sz="2000" dirty="0">
                <a:effectLst>
                  <a:outerShdw blurRad="38100" dist="38100" dir="2700000" algn="tl">
                    <a:srgbClr val="000000">
                      <a:alpha val="43137"/>
                    </a:srgbClr>
                  </a:outerShdw>
                </a:effectLst>
                <a:latin typeface="Helvetica" pitchFamily="2" charset="0"/>
              </a:rPr>
              <a:t>Growth</a:t>
            </a:r>
          </a:p>
        </p:txBody>
      </p:sp>
      <p:sp>
        <p:nvSpPr>
          <p:cNvPr id="12" name="Oval 11"/>
          <p:cNvSpPr/>
          <p:nvPr/>
        </p:nvSpPr>
        <p:spPr>
          <a:xfrm>
            <a:off x="2878619" y="1797690"/>
            <a:ext cx="1879083" cy="172249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latin typeface="Helvetica" pitchFamily="2" charset="0"/>
              </a:rPr>
              <a:t>Data</a:t>
            </a:r>
            <a:br>
              <a:rPr lang="en-US" dirty="0">
                <a:effectLst>
                  <a:outerShdw blurRad="38100" dist="38100" dir="2700000" algn="tl">
                    <a:srgbClr val="000000">
                      <a:alpha val="43137"/>
                    </a:srgbClr>
                  </a:outerShdw>
                </a:effectLst>
                <a:latin typeface="Helvetica" pitchFamily="2" charset="0"/>
              </a:rPr>
            </a:br>
            <a:r>
              <a:rPr lang="en-US" dirty="0">
                <a:effectLst>
                  <a:outerShdw blurRad="38100" dist="38100" dir="2700000" algn="tl">
                    <a:srgbClr val="000000">
                      <a:alpha val="43137"/>
                    </a:srgbClr>
                  </a:outerShdw>
                </a:effectLst>
                <a:latin typeface="Helvetica" pitchFamily="2" charset="0"/>
              </a:rPr>
              <a:t>Processing </a:t>
            </a:r>
          </a:p>
        </p:txBody>
      </p:sp>
      <p:pic>
        <p:nvPicPr>
          <p:cNvPr id="6" name="Content Placeholder 5" descr="Handshake">
            <a:extLst>
              <a:ext uri="{FF2B5EF4-FFF2-40B4-BE49-F238E27FC236}">
                <a16:creationId xmlns:a16="http://schemas.microsoft.com/office/drawing/2014/main" id="{22F1C892-1188-45AD-A894-B300D630E1F6}"/>
              </a:ext>
            </a:extLst>
          </p:cNvPr>
          <p:cNvPicPr>
            <a:picLocks noGrp="1" noChangeAspect="1"/>
          </p:cNvPicPr>
          <p:nvPr>
            <p:ph idx="1"/>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5878" y="3408123"/>
            <a:ext cx="1512265" cy="1512265"/>
          </a:xfrm>
        </p:spPr>
      </p:pic>
      <p:pic>
        <p:nvPicPr>
          <p:cNvPr id="15" name="Graphic 14" descr="Head with Gears">
            <a:extLst>
              <a:ext uri="{FF2B5EF4-FFF2-40B4-BE49-F238E27FC236}">
                <a16:creationId xmlns:a16="http://schemas.microsoft.com/office/drawing/2014/main" id="{38A32021-2EA5-474D-B6FD-E0F19878D29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86463" y="3532560"/>
            <a:ext cx="1263393" cy="1263393"/>
          </a:xfrm>
          <a:prstGeom prst="rect">
            <a:avLst/>
          </a:prstGeom>
        </p:spPr>
      </p:pic>
      <p:pic>
        <p:nvPicPr>
          <p:cNvPr id="8" name="Graphic 7" descr="Fir tree">
            <a:extLst>
              <a:ext uri="{FF2B5EF4-FFF2-40B4-BE49-F238E27FC236}">
                <a16:creationId xmlns:a16="http://schemas.microsoft.com/office/drawing/2014/main" id="{848FC956-4BDD-4731-9728-0216FA1A423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34354" y="3614302"/>
            <a:ext cx="1099911" cy="1099911"/>
          </a:xfrm>
          <a:prstGeom prst="rect">
            <a:avLst/>
          </a:prstGeom>
        </p:spPr>
      </p:pic>
      <p:pic>
        <p:nvPicPr>
          <p:cNvPr id="18" name="Graphic 17" descr="Upward trend">
            <a:extLst>
              <a:ext uri="{FF2B5EF4-FFF2-40B4-BE49-F238E27FC236}">
                <a16:creationId xmlns:a16="http://schemas.microsoft.com/office/drawing/2014/main" id="{C2021394-E8CC-42E8-83A4-2584CA9C64E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76246" y="3490044"/>
            <a:ext cx="1348429" cy="1348429"/>
          </a:xfrm>
          <a:prstGeom prst="rect">
            <a:avLst/>
          </a:prstGeom>
        </p:spPr>
      </p:pic>
      <p:sp>
        <p:nvSpPr>
          <p:cNvPr id="19" name="Rectangle 18">
            <a:extLst>
              <a:ext uri="{FF2B5EF4-FFF2-40B4-BE49-F238E27FC236}">
                <a16:creationId xmlns:a16="http://schemas.microsoft.com/office/drawing/2014/main" id="{F1480CDF-098D-4FBA-BE6E-98567D709D1B}"/>
              </a:ext>
            </a:extLst>
          </p:cNvPr>
          <p:cNvSpPr/>
          <p:nvPr/>
        </p:nvSpPr>
        <p:spPr>
          <a:xfrm>
            <a:off x="20367" y="373767"/>
            <a:ext cx="1770333" cy="50176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effectLst>
                  <a:outerShdw blurRad="38100" dist="38100" dir="2700000" algn="tl">
                    <a:srgbClr val="000000">
                      <a:alpha val="43137"/>
                    </a:srgbClr>
                  </a:outerShdw>
                </a:effectLst>
                <a:latin typeface="Helvetica" pitchFamily="2" charset="0"/>
              </a:rPr>
              <a:t>Agenda</a:t>
            </a:r>
          </a:p>
        </p:txBody>
      </p:sp>
    </p:spTree>
    <p:extLst>
      <p:ext uri="{BB962C8B-B14F-4D97-AF65-F5344CB8AC3E}">
        <p14:creationId xmlns:p14="http://schemas.microsoft.com/office/powerpoint/2010/main" val="2067626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TotalTime>
  <Words>532</Words>
  <Application>Microsoft Office PowerPoint</Application>
  <PresentationFormat>Custom</PresentationFormat>
  <Paragraphs>238</Paragraphs>
  <Slides>43</Slides>
  <Notes>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Helvetica</vt:lpstr>
      <vt:lpstr>Times New Roman</vt:lpstr>
      <vt:lpstr>Office Theme</vt:lpstr>
      <vt:lpstr>PowerPoint Presentation</vt:lpstr>
      <vt:lpstr>Fake</vt:lpstr>
      <vt:lpstr>PowerPoint Presentation</vt:lpstr>
      <vt:lpstr>PowerPoint Presentation</vt:lpstr>
      <vt:lpstr>Soon to be seen again in our own back yard…</vt:lpstr>
      <vt:lpstr>PowerPoint Presentation</vt:lpstr>
      <vt:lpstr>PowerPoint Presentation</vt:lpstr>
      <vt:lpstr>We are FakeWatch </vt:lpstr>
      <vt:lpstr>PowerPoint Presentation</vt:lpstr>
      <vt:lpstr>People are not very good at spotting fake news</vt:lpstr>
      <vt:lpstr>Because they don’t seek confirmation for stories</vt:lpstr>
      <vt:lpstr>PowerPoint Presentation</vt:lpstr>
      <vt:lpstr>PowerPoint Presentation</vt:lpstr>
      <vt:lpstr>PowerPoint Presentation</vt:lpstr>
      <vt:lpstr>PowerPoint Presentation</vt:lpstr>
      <vt:lpstr>PowerPoint Presentation</vt:lpstr>
      <vt:lpstr>Vision &amp; Mission</vt:lpstr>
      <vt:lpstr>PowerPoint Presentation</vt:lpstr>
      <vt:lpstr>PowerPoint Presentation</vt:lpstr>
      <vt:lpstr>Our business guideline  is to seek High Recall</vt:lpstr>
      <vt:lpstr>PowerPoint Presentation</vt:lpstr>
      <vt:lpstr>Moral and Social value</vt:lpstr>
      <vt:lpstr>PowerPoint Presentation</vt:lpstr>
      <vt:lpstr>PowerPoint Presentation</vt:lpstr>
      <vt:lpstr>PowerPoint Presentation</vt:lpstr>
      <vt:lpstr>PowerPoint Presentation</vt:lpstr>
      <vt:lpstr>Features</vt:lpstr>
      <vt:lpstr>Body Length </vt:lpstr>
      <vt:lpstr>PowerPoint Presentation</vt:lpstr>
      <vt:lpstr>PowerPoint Presentation</vt:lpstr>
      <vt:lpstr>PowerPoint Presentation</vt:lpstr>
      <vt:lpstr>PowerPoint Presentation</vt:lpstr>
      <vt:lpstr>PowerPoint Presentation</vt:lpstr>
      <vt:lpstr>Our business guideline  is to seek high recall</vt:lpstr>
      <vt:lpstr>PowerPoint Presentation</vt:lpstr>
      <vt:lpstr>PowerPoint Presentation</vt:lpstr>
      <vt:lpstr>PowerPoint Presentation</vt:lpstr>
      <vt:lpstr>Sentiment Analysis</vt:lpstr>
      <vt:lpstr>Results</vt:lpstr>
      <vt:lpstr>The Trump Test</vt:lpstr>
      <vt:lpstr>PowerPoint Presentation</vt:lpstr>
      <vt:lpstr>Future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omri shtayer</dc:creator>
  <cp:lastModifiedBy>omri shtayer</cp:lastModifiedBy>
  <cp:revision>51</cp:revision>
  <dcterms:created xsi:type="dcterms:W3CDTF">2019-02-13T17:52:32Z</dcterms:created>
  <dcterms:modified xsi:type="dcterms:W3CDTF">2019-02-16T18:55:30Z</dcterms:modified>
</cp:coreProperties>
</file>